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57" r:id="rId4"/>
    <p:sldId id="272" r:id="rId5"/>
    <p:sldId id="273"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7" autoAdjust="0"/>
    <p:restoredTop sz="94660"/>
  </p:normalViewPr>
  <p:slideViewPr>
    <p:cSldViewPr snapToGrid="0">
      <p:cViewPr varScale="1">
        <p:scale>
          <a:sx n="115" d="100"/>
          <a:sy n="115" d="100"/>
        </p:scale>
        <p:origin x="132" y="5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8C8CD-06B6-9FA5-245F-726B542CD39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5598505-7A72-4D0F-8B3A-0DFD45E4BA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E606FD3-BCC5-0519-3D6D-6D7178C9EFC0}"/>
              </a:ext>
            </a:extLst>
          </p:cNvPr>
          <p:cNvSpPr>
            <a:spLocks noGrp="1"/>
          </p:cNvSpPr>
          <p:nvPr>
            <p:ph type="dt" sz="half" idx="10"/>
          </p:nvPr>
        </p:nvSpPr>
        <p:spPr/>
        <p:txBody>
          <a:bodyPr/>
          <a:lstStyle/>
          <a:p>
            <a:fld id="{604604CD-576C-4114-90EE-B65E1CF5D106}" type="datetimeFigureOut">
              <a:rPr lang="en-US" smtClean="0"/>
              <a:t>10/12/2025</a:t>
            </a:fld>
            <a:endParaRPr lang="en-US"/>
          </a:p>
        </p:txBody>
      </p:sp>
      <p:sp>
        <p:nvSpPr>
          <p:cNvPr id="5" name="Footer Placeholder 4">
            <a:extLst>
              <a:ext uri="{FF2B5EF4-FFF2-40B4-BE49-F238E27FC236}">
                <a16:creationId xmlns:a16="http://schemas.microsoft.com/office/drawing/2014/main" id="{A32AAE98-0350-1627-A34A-77B233E2EE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131FD8-7C48-53F5-EBF7-A40988010CEA}"/>
              </a:ext>
            </a:extLst>
          </p:cNvPr>
          <p:cNvSpPr>
            <a:spLocks noGrp="1"/>
          </p:cNvSpPr>
          <p:nvPr>
            <p:ph type="sldNum" sz="quarter" idx="12"/>
          </p:nvPr>
        </p:nvSpPr>
        <p:spPr/>
        <p:txBody>
          <a:bodyPr/>
          <a:lstStyle/>
          <a:p>
            <a:fld id="{1188D5AE-F251-499A-A6AE-212B7DA7E085}" type="slidenum">
              <a:rPr lang="en-US" smtClean="0"/>
              <a:t>‹#›</a:t>
            </a:fld>
            <a:endParaRPr lang="en-US"/>
          </a:p>
        </p:txBody>
      </p:sp>
    </p:spTree>
    <p:extLst>
      <p:ext uri="{BB962C8B-B14F-4D97-AF65-F5344CB8AC3E}">
        <p14:creationId xmlns:p14="http://schemas.microsoft.com/office/powerpoint/2010/main" val="803565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842A1-1959-24AF-58FE-53F8A34E2D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D20D844-1AA1-D7ED-C1BD-AC7EB32A710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A13396-1C52-8B88-E8BD-20F82A49D59D}"/>
              </a:ext>
            </a:extLst>
          </p:cNvPr>
          <p:cNvSpPr>
            <a:spLocks noGrp="1"/>
          </p:cNvSpPr>
          <p:nvPr>
            <p:ph type="dt" sz="half" idx="10"/>
          </p:nvPr>
        </p:nvSpPr>
        <p:spPr/>
        <p:txBody>
          <a:bodyPr/>
          <a:lstStyle/>
          <a:p>
            <a:fld id="{604604CD-576C-4114-90EE-B65E1CF5D106}" type="datetimeFigureOut">
              <a:rPr lang="en-US" smtClean="0"/>
              <a:t>10/12/2025</a:t>
            </a:fld>
            <a:endParaRPr lang="en-US"/>
          </a:p>
        </p:txBody>
      </p:sp>
      <p:sp>
        <p:nvSpPr>
          <p:cNvPr id="5" name="Footer Placeholder 4">
            <a:extLst>
              <a:ext uri="{FF2B5EF4-FFF2-40B4-BE49-F238E27FC236}">
                <a16:creationId xmlns:a16="http://schemas.microsoft.com/office/drawing/2014/main" id="{45CDA61A-0DE9-4265-5C17-C6091E07D9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B096FE-BC93-683F-BCF4-788F19BFA57B}"/>
              </a:ext>
            </a:extLst>
          </p:cNvPr>
          <p:cNvSpPr>
            <a:spLocks noGrp="1"/>
          </p:cNvSpPr>
          <p:nvPr>
            <p:ph type="sldNum" sz="quarter" idx="12"/>
          </p:nvPr>
        </p:nvSpPr>
        <p:spPr/>
        <p:txBody>
          <a:bodyPr/>
          <a:lstStyle/>
          <a:p>
            <a:fld id="{1188D5AE-F251-499A-A6AE-212B7DA7E085}" type="slidenum">
              <a:rPr lang="en-US" smtClean="0"/>
              <a:t>‹#›</a:t>
            </a:fld>
            <a:endParaRPr lang="en-US"/>
          </a:p>
        </p:txBody>
      </p:sp>
    </p:spTree>
    <p:extLst>
      <p:ext uri="{BB962C8B-B14F-4D97-AF65-F5344CB8AC3E}">
        <p14:creationId xmlns:p14="http://schemas.microsoft.com/office/powerpoint/2010/main" val="2852517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E821A7-0662-BE8D-5B6E-1FAC1CD76E0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1BBBA33-7BA3-D397-8A71-65F45FD220D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FEA83F-B508-4B3B-3EFA-00D57625C158}"/>
              </a:ext>
            </a:extLst>
          </p:cNvPr>
          <p:cNvSpPr>
            <a:spLocks noGrp="1"/>
          </p:cNvSpPr>
          <p:nvPr>
            <p:ph type="dt" sz="half" idx="10"/>
          </p:nvPr>
        </p:nvSpPr>
        <p:spPr/>
        <p:txBody>
          <a:bodyPr/>
          <a:lstStyle/>
          <a:p>
            <a:fld id="{604604CD-576C-4114-90EE-B65E1CF5D106}" type="datetimeFigureOut">
              <a:rPr lang="en-US" smtClean="0"/>
              <a:t>10/12/2025</a:t>
            </a:fld>
            <a:endParaRPr lang="en-US"/>
          </a:p>
        </p:txBody>
      </p:sp>
      <p:sp>
        <p:nvSpPr>
          <p:cNvPr id="5" name="Footer Placeholder 4">
            <a:extLst>
              <a:ext uri="{FF2B5EF4-FFF2-40B4-BE49-F238E27FC236}">
                <a16:creationId xmlns:a16="http://schemas.microsoft.com/office/drawing/2014/main" id="{66C8B838-EAB2-3FB2-3E44-6DFE5D1593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8BBF80-3DF8-3C7B-428E-AB8103DD7EB4}"/>
              </a:ext>
            </a:extLst>
          </p:cNvPr>
          <p:cNvSpPr>
            <a:spLocks noGrp="1"/>
          </p:cNvSpPr>
          <p:nvPr>
            <p:ph type="sldNum" sz="quarter" idx="12"/>
          </p:nvPr>
        </p:nvSpPr>
        <p:spPr/>
        <p:txBody>
          <a:bodyPr/>
          <a:lstStyle/>
          <a:p>
            <a:fld id="{1188D5AE-F251-499A-A6AE-212B7DA7E085}" type="slidenum">
              <a:rPr lang="en-US" smtClean="0"/>
              <a:t>‹#›</a:t>
            </a:fld>
            <a:endParaRPr lang="en-US"/>
          </a:p>
        </p:txBody>
      </p:sp>
    </p:spTree>
    <p:extLst>
      <p:ext uri="{BB962C8B-B14F-4D97-AF65-F5344CB8AC3E}">
        <p14:creationId xmlns:p14="http://schemas.microsoft.com/office/powerpoint/2010/main" val="4029172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681BB-E58C-C470-A08D-A306ABD220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B1309E-387E-1371-9A26-D1D137A7D48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404E49-AAD5-CCCD-C0E4-8B430094FB80}"/>
              </a:ext>
            </a:extLst>
          </p:cNvPr>
          <p:cNvSpPr>
            <a:spLocks noGrp="1"/>
          </p:cNvSpPr>
          <p:nvPr>
            <p:ph type="dt" sz="half" idx="10"/>
          </p:nvPr>
        </p:nvSpPr>
        <p:spPr/>
        <p:txBody>
          <a:bodyPr/>
          <a:lstStyle/>
          <a:p>
            <a:fld id="{604604CD-576C-4114-90EE-B65E1CF5D106}" type="datetimeFigureOut">
              <a:rPr lang="en-US" smtClean="0"/>
              <a:t>10/12/2025</a:t>
            </a:fld>
            <a:endParaRPr lang="en-US"/>
          </a:p>
        </p:txBody>
      </p:sp>
      <p:sp>
        <p:nvSpPr>
          <p:cNvPr id="5" name="Footer Placeholder 4">
            <a:extLst>
              <a:ext uri="{FF2B5EF4-FFF2-40B4-BE49-F238E27FC236}">
                <a16:creationId xmlns:a16="http://schemas.microsoft.com/office/drawing/2014/main" id="{BDDDAA9A-8D75-F434-F877-F9325F7582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8A078A-F404-5E1A-8D19-7D96626FAC0C}"/>
              </a:ext>
            </a:extLst>
          </p:cNvPr>
          <p:cNvSpPr>
            <a:spLocks noGrp="1"/>
          </p:cNvSpPr>
          <p:nvPr>
            <p:ph type="sldNum" sz="quarter" idx="12"/>
          </p:nvPr>
        </p:nvSpPr>
        <p:spPr/>
        <p:txBody>
          <a:bodyPr/>
          <a:lstStyle/>
          <a:p>
            <a:fld id="{1188D5AE-F251-499A-A6AE-212B7DA7E085}" type="slidenum">
              <a:rPr lang="en-US" smtClean="0"/>
              <a:t>‹#›</a:t>
            </a:fld>
            <a:endParaRPr lang="en-US"/>
          </a:p>
        </p:txBody>
      </p:sp>
    </p:spTree>
    <p:extLst>
      <p:ext uri="{BB962C8B-B14F-4D97-AF65-F5344CB8AC3E}">
        <p14:creationId xmlns:p14="http://schemas.microsoft.com/office/powerpoint/2010/main" val="2756631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552A7-B9EE-43AB-C6B5-F3FCC047959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B4647DF-D711-DC6D-232B-9842304651B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E6A24D5-34C3-CCE1-4994-1B361D073218}"/>
              </a:ext>
            </a:extLst>
          </p:cNvPr>
          <p:cNvSpPr>
            <a:spLocks noGrp="1"/>
          </p:cNvSpPr>
          <p:nvPr>
            <p:ph type="dt" sz="half" idx="10"/>
          </p:nvPr>
        </p:nvSpPr>
        <p:spPr/>
        <p:txBody>
          <a:bodyPr/>
          <a:lstStyle/>
          <a:p>
            <a:fld id="{604604CD-576C-4114-90EE-B65E1CF5D106}" type="datetimeFigureOut">
              <a:rPr lang="en-US" smtClean="0"/>
              <a:t>10/12/2025</a:t>
            </a:fld>
            <a:endParaRPr lang="en-US"/>
          </a:p>
        </p:txBody>
      </p:sp>
      <p:sp>
        <p:nvSpPr>
          <p:cNvPr id="5" name="Footer Placeholder 4">
            <a:extLst>
              <a:ext uri="{FF2B5EF4-FFF2-40B4-BE49-F238E27FC236}">
                <a16:creationId xmlns:a16="http://schemas.microsoft.com/office/drawing/2014/main" id="{446AFE79-A872-4FA8-E048-376D1C98A6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63EA13-F600-7659-5A69-3F2DEBCE3E4D}"/>
              </a:ext>
            </a:extLst>
          </p:cNvPr>
          <p:cNvSpPr>
            <a:spLocks noGrp="1"/>
          </p:cNvSpPr>
          <p:nvPr>
            <p:ph type="sldNum" sz="quarter" idx="12"/>
          </p:nvPr>
        </p:nvSpPr>
        <p:spPr/>
        <p:txBody>
          <a:bodyPr/>
          <a:lstStyle/>
          <a:p>
            <a:fld id="{1188D5AE-F251-499A-A6AE-212B7DA7E085}" type="slidenum">
              <a:rPr lang="en-US" smtClean="0"/>
              <a:t>‹#›</a:t>
            </a:fld>
            <a:endParaRPr lang="en-US"/>
          </a:p>
        </p:txBody>
      </p:sp>
    </p:spTree>
    <p:extLst>
      <p:ext uri="{BB962C8B-B14F-4D97-AF65-F5344CB8AC3E}">
        <p14:creationId xmlns:p14="http://schemas.microsoft.com/office/powerpoint/2010/main" val="37329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AF274-BEF1-B885-397B-05DD5C49286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86E8D63-FDB7-F425-8DC1-6C8D02BD6FF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BD86BC8-9B41-E296-5585-8CC0E3B2D15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487382E-EECE-BD34-856A-173D6795087E}"/>
              </a:ext>
            </a:extLst>
          </p:cNvPr>
          <p:cNvSpPr>
            <a:spLocks noGrp="1"/>
          </p:cNvSpPr>
          <p:nvPr>
            <p:ph type="dt" sz="half" idx="10"/>
          </p:nvPr>
        </p:nvSpPr>
        <p:spPr/>
        <p:txBody>
          <a:bodyPr/>
          <a:lstStyle/>
          <a:p>
            <a:fld id="{604604CD-576C-4114-90EE-B65E1CF5D106}" type="datetimeFigureOut">
              <a:rPr lang="en-US" smtClean="0"/>
              <a:t>10/12/2025</a:t>
            </a:fld>
            <a:endParaRPr lang="en-US"/>
          </a:p>
        </p:txBody>
      </p:sp>
      <p:sp>
        <p:nvSpPr>
          <p:cNvPr id="6" name="Footer Placeholder 5">
            <a:extLst>
              <a:ext uri="{FF2B5EF4-FFF2-40B4-BE49-F238E27FC236}">
                <a16:creationId xmlns:a16="http://schemas.microsoft.com/office/drawing/2014/main" id="{E2B99A90-6892-4D63-1765-483E9FCF3E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535798-3376-B5EF-ED19-5CA842F32377}"/>
              </a:ext>
            </a:extLst>
          </p:cNvPr>
          <p:cNvSpPr>
            <a:spLocks noGrp="1"/>
          </p:cNvSpPr>
          <p:nvPr>
            <p:ph type="sldNum" sz="quarter" idx="12"/>
          </p:nvPr>
        </p:nvSpPr>
        <p:spPr/>
        <p:txBody>
          <a:bodyPr/>
          <a:lstStyle/>
          <a:p>
            <a:fld id="{1188D5AE-F251-499A-A6AE-212B7DA7E085}" type="slidenum">
              <a:rPr lang="en-US" smtClean="0"/>
              <a:t>‹#›</a:t>
            </a:fld>
            <a:endParaRPr lang="en-US"/>
          </a:p>
        </p:txBody>
      </p:sp>
    </p:spTree>
    <p:extLst>
      <p:ext uri="{BB962C8B-B14F-4D97-AF65-F5344CB8AC3E}">
        <p14:creationId xmlns:p14="http://schemas.microsoft.com/office/powerpoint/2010/main" val="181844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1E5AF-9749-E551-2C02-D3974C8D44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C41B40-197C-7D99-0724-6AE4D2385C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9F2E0C4-C96B-1832-FCE1-3C789E7FAC4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5BC5E62-A851-432E-C566-32464B8780B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3FB0020-7638-8E6F-226C-82C7FE9E0CA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084B5A-569D-54E4-6149-8FA4A6BBFE3B}"/>
              </a:ext>
            </a:extLst>
          </p:cNvPr>
          <p:cNvSpPr>
            <a:spLocks noGrp="1"/>
          </p:cNvSpPr>
          <p:nvPr>
            <p:ph type="dt" sz="half" idx="10"/>
          </p:nvPr>
        </p:nvSpPr>
        <p:spPr/>
        <p:txBody>
          <a:bodyPr/>
          <a:lstStyle/>
          <a:p>
            <a:fld id="{604604CD-576C-4114-90EE-B65E1CF5D106}" type="datetimeFigureOut">
              <a:rPr lang="en-US" smtClean="0"/>
              <a:t>10/12/2025</a:t>
            </a:fld>
            <a:endParaRPr lang="en-US"/>
          </a:p>
        </p:txBody>
      </p:sp>
      <p:sp>
        <p:nvSpPr>
          <p:cNvPr id="8" name="Footer Placeholder 7">
            <a:extLst>
              <a:ext uri="{FF2B5EF4-FFF2-40B4-BE49-F238E27FC236}">
                <a16:creationId xmlns:a16="http://schemas.microsoft.com/office/drawing/2014/main" id="{BFBF6ED6-698D-B4D4-F41F-395B41F519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FFE662F-0FD4-ECEC-7D79-31C9378B10D7}"/>
              </a:ext>
            </a:extLst>
          </p:cNvPr>
          <p:cNvSpPr>
            <a:spLocks noGrp="1"/>
          </p:cNvSpPr>
          <p:nvPr>
            <p:ph type="sldNum" sz="quarter" idx="12"/>
          </p:nvPr>
        </p:nvSpPr>
        <p:spPr/>
        <p:txBody>
          <a:bodyPr/>
          <a:lstStyle/>
          <a:p>
            <a:fld id="{1188D5AE-F251-499A-A6AE-212B7DA7E085}" type="slidenum">
              <a:rPr lang="en-US" smtClean="0"/>
              <a:t>‹#›</a:t>
            </a:fld>
            <a:endParaRPr lang="en-US"/>
          </a:p>
        </p:txBody>
      </p:sp>
    </p:spTree>
    <p:extLst>
      <p:ext uri="{BB962C8B-B14F-4D97-AF65-F5344CB8AC3E}">
        <p14:creationId xmlns:p14="http://schemas.microsoft.com/office/powerpoint/2010/main" val="125613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E1CDA-6798-0532-DEE0-90A0B64020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5B01CD-09D5-5627-3C78-6B8C6A2FBBD9}"/>
              </a:ext>
            </a:extLst>
          </p:cNvPr>
          <p:cNvSpPr>
            <a:spLocks noGrp="1"/>
          </p:cNvSpPr>
          <p:nvPr>
            <p:ph type="dt" sz="half" idx="10"/>
          </p:nvPr>
        </p:nvSpPr>
        <p:spPr/>
        <p:txBody>
          <a:bodyPr/>
          <a:lstStyle/>
          <a:p>
            <a:fld id="{604604CD-576C-4114-90EE-B65E1CF5D106}" type="datetimeFigureOut">
              <a:rPr lang="en-US" smtClean="0"/>
              <a:t>10/12/2025</a:t>
            </a:fld>
            <a:endParaRPr lang="en-US"/>
          </a:p>
        </p:txBody>
      </p:sp>
      <p:sp>
        <p:nvSpPr>
          <p:cNvPr id="4" name="Footer Placeholder 3">
            <a:extLst>
              <a:ext uri="{FF2B5EF4-FFF2-40B4-BE49-F238E27FC236}">
                <a16:creationId xmlns:a16="http://schemas.microsoft.com/office/drawing/2014/main" id="{54057EF1-1357-79A1-4FE9-7FBEB35DAA6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2E85830-B80D-F941-23ED-8463263E8556}"/>
              </a:ext>
            </a:extLst>
          </p:cNvPr>
          <p:cNvSpPr>
            <a:spLocks noGrp="1"/>
          </p:cNvSpPr>
          <p:nvPr>
            <p:ph type="sldNum" sz="quarter" idx="12"/>
          </p:nvPr>
        </p:nvSpPr>
        <p:spPr/>
        <p:txBody>
          <a:bodyPr/>
          <a:lstStyle/>
          <a:p>
            <a:fld id="{1188D5AE-F251-499A-A6AE-212B7DA7E085}" type="slidenum">
              <a:rPr lang="en-US" smtClean="0"/>
              <a:t>‹#›</a:t>
            </a:fld>
            <a:endParaRPr lang="en-US"/>
          </a:p>
        </p:txBody>
      </p:sp>
    </p:spTree>
    <p:extLst>
      <p:ext uri="{BB962C8B-B14F-4D97-AF65-F5344CB8AC3E}">
        <p14:creationId xmlns:p14="http://schemas.microsoft.com/office/powerpoint/2010/main" val="181477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C168EE-B546-EACE-1809-768FD5936EFB}"/>
              </a:ext>
            </a:extLst>
          </p:cNvPr>
          <p:cNvSpPr>
            <a:spLocks noGrp="1"/>
          </p:cNvSpPr>
          <p:nvPr>
            <p:ph type="dt" sz="half" idx="10"/>
          </p:nvPr>
        </p:nvSpPr>
        <p:spPr/>
        <p:txBody>
          <a:bodyPr/>
          <a:lstStyle/>
          <a:p>
            <a:fld id="{604604CD-576C-4114-90EE-B65E1CF5D106}" type="datetimeFigureOut">
              <a:rPr lang="en-US" smtClean="0"/>
              <a:t>10/12/2025</a:t>
            </a:fld>
            <a:endParaRPr lang="en-US"/>
          </a:p>
        </p:txBody>
      </p:sp>
      <p:sp>
        <p:nvSpPr>
          <p:cNvPr id="3" name="Footer Placeholder 2">
            <a:extLst>
              <a:ext uri="{FF2B5EF4-FFF2-40B4-BE49-F238E27FC236}">
                <a16:creationId xmlns:a16="http://schemas.microsoft.com/office/drawing/2014/main" id="{0A207866-D3C6-E807-363A-8EAE0A9D6DF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17C54A5-6D2C-54B1-D64B-033F842E16F4}"/>
              </a:ext>
            </a:extLst>
          </p:cNvPr>
          <p:cNvSpPr>
            <a:spLocks noGrp="1"/>
          </p:cNvSpPr>
          <p:nvPr>
            <p:ph type="sldNum" sz="quarter" idx="12"/>
          </p:nvPr>
        </p:nvSpPr>
        <p:spPr/>
        <p:txBody>
          <a:bodyPr/>
          <a:lstStyle/>
          <a:p>
            <a:fld id="{1188D5AE-F251-499A-A6AE-212B7DA7E085}" type="slidenum">
              <a:rPr lang="en-US" smtClean="0"/>
              <a:t>‹#›</a:t>
            </a:fld>
            <a:endParaRPr lang="en-US"/>
          </a:p>
        </p:txBody>
      </p:sp>
    </p:spTree>
    <p:extLst>
      <p:ext uri="{BB962C8B-B14F-4D97-AF65-F5344CB8AC3E}">
        <p14:creationId xmlns:p14="http://schemas.microsoft.com/office/powerpoint/2010/main" val="2381754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2B8CC-434F-AD7F-57FE-469EF4C139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BBAF0AC-0D93-C4A3-2BD1-1F3A9B89AB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3DCBE7-E8D7-309D-0221-E92CF4DE07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1431D1-B39C-F147-8112-A178E89EB1C3}"/>
              </a:ext>
            </a:extLst>
          </p:cNvPr>
          <p:cNvSpPr>
            <a:spLocks noGrp="1"/>
          </p:cNvSpPr>
          <p:nvPr>
            <p:ph type="dt" sz="half" idx="10"/>
          </p:nvPr>
        </p:nvSpPr>
        <p:spPr/>
        <p:txBody>
          <a:bodyPr/>
          <a:lstStyle/>
          <a:p>
            <a:fld id="{604604CD-576C-4114-90EE-B65E1CF5D106}" type="datetimeFigureOut">
              <a:rPr lang="en-US" smtClean="0"/>
              <a:t>10/12/2025</a:t>
            </a:fld>
            <a:endParaRPr lang="en-US"/>
          </a:p>
        </p:txBody>
      </p:sp>
      <p:sp>
        <p:nvSpPr>
          <p:cNvPr id="6" name="Footer Placeholder 5">
            <a:extLst>
              <a:ext uri="{FF2B5EF4-FFF2-40B4-BE49-F238E27FC236}">
                <a16:creationId xmlns:a16="http://schemas.microsoft.com/office/drawing/2014/main" id="{8CFB36C5-8D18-6BEE-4D81-AF50E6C511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4FFD68-B65C-FE37-E91D-59975DEC9066}"/>
              </a:ext>
            </a:extLst>
          </p:cNvPr>
          <p:cNvSpPr>
            <a:spLocks noGrp="1"/>
          </p:cNvSpPr>
          <p:nvPr>
            <p:ph type="sldNum" sz="quarter" idx="12"/>
          </p:nvPr>
        </p:nvSpPr>
        <p:spPr/>
        <p:txBody>
          <a:bodyPr/>
          <a:lstStyle/>
          <a:p>
            <a:fld id="{1188D5AE-F251-499A-A6AE-212B7DA7E085}" type="slidenum">
              <a:rPr lang="en-US" smtClean="0"/>
              <a:t>‹#›</a:t>
            </a:fld>
            <a:endParaRPr lang="en-US"/>
          </a:p>
        </p:txBody>
      </p:sp>
    </p:spTree>
    <p:extLst>
      <p:ext uri="{BB962C8B-B14F-4D97-AF65-F5344CB8AC3E}">
        <p14:creationId xmlns:p14="http://schemas.microsoft.com/office/powerpoint/2010/main" val="1883695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4F7FD-C12B-ECC9-93A7-349D59C943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E80C64F-99F2-A91B-E7D2-9E7233DB9F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A1C46B9-23E7-7F1A-60B3-31BF9CFA32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C4126E-1C7D-4EA9-DC78-3D0267F1C55C}"/>
              </a:ext>
            </a:extLst>
          </p:cNvPr>
          <p:cNvSpPr>
            <a:spLocks noGrp="1"/>
          </p:cNvSpPr>
          <p:nvPr>
            <p:ph type="dt" sz="half" idx="10"/>
          </p:nvPr>
        </p:nvSpPr>
        <p:spPr/>
        <p:txBody>
          <a:bodyPr/>
          <a:lstStyle/>
          <a:p>
            <a:fld id="{604604CD-576C-4114-90EE-B65E1CF5D106}" type="datetimeFigureOut">
              <a:rPr lang="en-US" smtClean="0"/>
              <a:t>10/12/2025</a:t>
            </a:fld>
            <a:endParaRPr lang="en-US"/>
          </a:p>
        </p:txBody>
      </p:sp>
      <p:sp>
        <p:nvSpPr>
          <p:cNvPr id="6" name="Footer Placeholder 5">
            <a:extLst>
              <a:ext uri="{FF2B5EF4-FFF2-40B4-BE49-F238E27FC236}">
                <a16:creationId xmlns:a16="http://schemas.microsoft.com/office/drawing/2014/main" id="{604B5F24-8DD3-42EF-494F-1B9488914C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C1736A2-09B7-96CA-E376-2EB40BA47602}"/>
              </a:ext>
            </a:extLst>
          </p:cNvPr>
          <p:cNvSpPr>
            <a:spLocks noGrp="1"/>
          </p:cNvSpPr>
          <p:nvPr>
            <p:ph type="sldNum" sz="quarter" idx="12"/>
          </p:nvPr>
        </p:nvSpPr>
        <p:spPr/>
        <p:txBody>
          <a:bodyPr/>
          <a:lstStyle/>
          <a:p>
            <a:fld id="{1188D5AE-F251-499A-A6AE-212B7DA7E085}" type="slidenum">
              <a:rPr lang="en-US" smtClean="0"/>
              <a:t>‹#›</a:t>
            </a:fld>
            <a:endParaRPr lang="en-US"/>
          </a:p>
        </p:txBody>
      </p:sp>
    </p:spTree>
    <p:extLst>
      <p:ext uri="{BB962C8B-B14F-4D97-AF65-F5344CB8AC3E}">
        <p14:creationId xmlns:p14="http://schemas.microsoft.com/office/powerpoint/2010/main" val="11074466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614DE65-9430-7102-8575-B765A350E0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4A937E8-E50A-A98D-CCD4-60E060873B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A73ABD-5517-CA2B-816F-749AF00140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4604CD-576C-4114-90EE-B65E1CF5D106}" type="datetimeFigureOut">
              <a:rPr lang="en-US" smtClean="0"/>
              <a:t>10/12/2025</a:t>
            </a:fld>
            <a:endParaRPr lang="en-US"/>
          </a:p>
        </p:txBody>
      </p:sp>
      <p:sp>
        <p:nvSpPr>
          <p:cNvPr id="5" name="Footer Placeholder 4">
            <a:extLst>
              <a:ext uri="{FF2B5EF4-FFF2-40B4-BE49-F238E27FC236}">
                <a16:creationId xmlns:a16="http://schemas.microsoft.com/office/drawing/2014/main" id="{6E07233D-5280-FFB5-6A6F-76DC7B9A66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B97531-BB64-C2EF-5BCB-F3C8FAC186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88D5AE-F251-499A-A6AE-212B7DA7E085}" type="slidenum">
              <a:rPr lang="en-US" smtClean="0"/>
              <a:t>‹#›</a:t>
            </a:fld>
            <a:endParaRPr lang="en-US"/>
          </a:p>
        </p:txBody>
      </p:sp>
    </p:spTree>
    <p:extLst>
      <p:ext uri="{BB962C8B-B14F-4D97-AF65-F5344CB8AC3E}">
        <p14:creationId xmlns:p14="http://schemas.microsoft.com/office/powerpoint/2010/main" val="17316042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D4B16-D7D7-2B6C-80DC-7C9C7F232848}"/>
              </a:ext>
            </a:extLst>
          </p:cNvPr>
          <p:cNvSpPr>
            <a:spLocks noGrp="1"/>
          </p:cNvSpPr>
          <p:nvPr>
            <p:ph type="ctrTitle"/>
          </p:nvPr>
        </p:nvSpPr>
        <p:spPr>
          <a:xfrm>
            <a:off x="399012" y="615286"/>
            <a:ext cx="11546378" cy="4513666"/>
          </a:xfrm>
        </p:spPr>
        <p:txBody>
          <a:bodyPr>
            <a:normAutofit fontScale="90000"/>
          </a:bodyPr>
          <a:lstStyle/>
          <a:p>
            <a:br>
              <a:rPr lang="en-US" sz="6600" b="0" i="0" u="none" strike="noStrike" baseline="0" dirty="0">
                <a:solidFill>
                  <a:srgbClr val="000000"/>
                </a:solidFill>
                <a:latin typeface="Times New Roman" panose="02020603050405020304" pitchFamily="18" charset="0"/>
              </a:rPr>
            </a:br>
            <a:r>
              <a:rPr lang="en-US" sz="6600" b="0" i="0" u="none" strike="noStrike" baseline="0" dirty="0">
                <a:solidFill>
                  <a:srgbClr val="000000"/>
                </a:solidFill>
                <a:latin typeface="Times New Roman" panose="02020603050405020304" pitchFamily="18" charset="0"/>
              </a:rPr>
              <a:t> </a:t>
            </a:r>
            <a:r>
              <a:rPr lang="en-US" dirty="0">
                <a:solidFill>
                  <a:srgbClr val="000000"/>
                </a:solidFill>
                <a:latin typeface="Times New Roman" panose="02020603050405020304" pitchFamily="18" charset="0"/>
              </a:rPr>
              <a:t>Policy 6815 Undergraduate Graduation</a:t>
            </a:r>
            <a:br>
              <a:rPr lang="en-US" dirty="0">
                <a:solidFill>
                  <a:srgbClr val="000000"/>
                </a:solidFill>
                <a:latin typeface="Times New Roman" panose="02020603050405020304" pitchFamily="18" charset="0"/>
              </a:rPr>
            </a:br>
            <a:br>
              <a:rPr lang="en-US" dirty="0">
                <a:solidFill>
                  <a:srgbClr val="000000"/>
                </a:solidFill>
                <a:latin typeface="Times New Roman" panose="02020603050405020304" pitchFamily="18" charset="0"/>
              </a:rPr>
            </a:br>
            <a:r>
              <a:rPr lang="en-US" dirty="0">
                <a:solidFill>
                  <a:srgbClr val="000000"/>
                </a:solidFill>
                <a:latin typeface="Times New Roman" panose="02020603050405020304" pitchFamily="18" charset="0"/>
              </a:rPr>
              <a:t>Recommendations from the Academic Policies Committee</a:t>
            </a:r>
            <a:r>
              <a:rPr lang="en-US" sz="6000" b="0" i="0" u="none" strike="noStrike" baseline="0" dirty="0">
                <a:solidFill>
                  <a:srgbClr val="000000"/>
                </a:solidFill>
                <a:latin typeface="Times New Roman" panose="02020603050405020304" pitchFamily="18" charset="0"/>
              </a:rPr>
              <a:t> </a:t>
            </a:r>
            <a:endParaRPr lang="en-US" dirty="0"/>
          </a:p>
        </p:txBody>
      </p:sp>
    </p:spTree>
    <p:extLst>
      <p:ext uri="{BB962C8B-B14F-4D97-AF65-F5344CB8AC3E}">
        <p14:creationId xmlns:p14="http://schemas.microsoft.com/office/powerpoint/2010/main" val="3462854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E20814-04A2-B746-AE20-3822B07E55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643F23-13F9-A794-AFA4-EFBBE906F679}"/>
              </a:ext>
            </a:extLst>
          </p:cNvPr>
          <p:cNvSpPr>
            <a:spLocks noGrp="1"/>
          </p:cNvSpPr>
          <p:nvPr>
            <p:ph type="title"/>
          </p:nvPr>
        </p:nvSpPr>
        <p:spPr>
          <a:xfrm>
            <a:off x="838200" y="128187"/>
            <a:ext cx="10515600" cy="1325563"/>
          </a:xfrm>
        </p:spPr>
        <p:txBody>
          <a:bodyPr/>
          <a:lstStyle/>
          <a:p>
            <a:pPr algn="ctr"/>
            <a:r>
              <a:rPr lang="en-US" dirty="0"/>
              <a:t>Academic Policies Committee</a:t>
            </a:r>
          </a:p>
        </p:txBody>
      </p:sp>
      <p:sp>
        <p:nvSpPr>
          <p:cNvPr id="3" name="TextBox 2">
            <a:extLst>
              <a:ext uri="{FF2B5EF4-FFF2-40B4-BE49-F238E27FC236}">
                <a16:creationId xmlns:a16="http://schemas.microsoft.com/office/drawing/2014/main" id="{73BAE069-04AC-C37F-8B3E-1326E4523104}"/>
              </a:ext>
            </a:extLst>
          </p:cNvPr>
          <p:cNvSpPr txBox="1"/>
          <p:nvPr/>
        </p:nvSpPr>
        <p:spPr>
          <a:xfrm>
            <a:off x="311286" y="1656303"/>
            <a:ext cx="11552640" cy="4832092"/>
          </a:xfrm>
          <a:prstGeom prst="rect">
            <a:avLst/>
          </a:prstGeom>
          <a:noFill/>
        </p:spPr>
        <p:txBody>
          <a:bodyPr wrap="square" rtlCol="0">
            <a:spAutoFit/>
          </a:bodyPr>
          <a:lstStyle/>
          <a:p>
            <a:r>
              <a:rPr lang="en-US" sz="2800" dirty="0"/>
              <a:t>The APC met twice to discuss Policy 6815 and make recommendations for changes:</a:t>
            </a:r>
          </a:p>
          <a:p>
            <a:endParaRPr lang="en-US" sz="2800" dirty="0"/>
          </a:p>
          <a:p>
            <a:r>
              <a:rPr lang="en-US" sz="2800" dirty="0"/>
              <a:t>September 23, 2025</a:t>
            </a:r>
          </a:p>
          <a:p>
            <a:r>
              <a:rPr lang="en-US" sz="2800" dirty="0"/>
              <a:t>October 2, 2025</a:t>
            </a:r>
          </a:p>
          <a:p>
            <a:endParaRPr lang="en-US" sz="2800" dirty="0"/>
          </a:p>
          <a:p>
            <a:r>
              <a:rPr lang="en-US" sz="2800" dirty="0"/>
              <a:t>The minutes from these meetings are available for review.</a:t>
            </a:r>
          </a:p>
          <a:p>
            <a:endParaRPr lang="en-US" sz="2800" dirty="0"/>
          </a:p>
          <a:p>
            <a:r>
              <a:rPr lang="en-US" sz="2800" dirty="0"/>
              <a:t>Between these two meetings an email exchange with the University Registrar provided clarifications to concerns and questions the committee members had.</a:t>
            </a:r>
          </a:p>
        </p:txBody>
      </p:sp>
    </p:spTree>
    <p:extLst>
      <p:ext uri="{BB962C8B-B14F-4D97-AF65-F5344CB8AC3E}">
        <p14:creationId xmlns:p14="http://schemas.microsoft.com/office/powerpoint/2010/main" val="3334980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6A2DE-4EF7-FF57-78C7-4CACA9EC68A0}"/>
              </a:ext>
            </a:extLst>
          </p:cNvPr>
          <p:cNvSpPr>
            <a:spLocks noGrp="1"/>
          </p:cNvSpPr>
          <p:nvPr>
            <p:ph type="title"/>
          </p:nvPr>
        </p:nvSpPr>
        <p:spPr>
          <a:xfrm>
            <a:off x="838200" y="0"/>
            <a:ext cx="10515600" cy="1325563"/>
          </a:xfrm>
        </p:spPr>
        <p:txBody>
          <a:bodyPr/>
          <a:lstStyle/>
          <a:p>
            <a:pPr algn="ctr"/>
            <a:r>
              <a:rPr lang="en-US" dirty="0"/>
              <a:t>Section 2.1.2: Senior Residency Rule</a:t>
            </a:r>
          </a:p>
        </p:txBody>
      </p:sp>
      <p:sp>
        <p:nvSpPr>
          <p:cNvPr id="3" name="TextBox 2">
            <a:extLst>
              <a:ext uri="{FF2B5EF4-FFF2-40B4-BE49-F238E27FC236}">
                <a16:creationId xmlns:a16="http://schemas.microsoft.com/office/drawing/2014/main" id="{50DD24E6-E05C-832B-EA40-64733BA831A6}"/>
              </a:ext>
            </a:extLst>
          </p:cNvPr>
          <p:cNvSpPr txBox="1"/>
          <p:nvPr/>
        </p:nvSpPr>
        <p:spPr>
          <a:xfrm>
            <a:off x="721129" y="1166842"/>
            <a:ext cx="10749742" cy="4893647"/>
          </a:xfrm>
          <a:prstGeom prst="rect">
            <a:avLst/>
          </a:prstGeom>
          <a:noFill/>
        </p:spPr>
        <p:txBody>
          <a:bodyPr wrap="square" rtlCol="0">
            <a:spAutoFit/>
          </a:bodyPr>
          <a:lstStyle/>
          <a:p>
            <a:pPr lvl="0"/>
            <a:r>
              <a:rPr lang="en-US" sz="2400" b="1" dirty="0"/>
              <a:t>Policy Text: </a:t>
            </a:r>
            <a:r>
              <a:rPr lang="en-US" sz="2400" b="1" i="1" dirty="0"/>
              <a:t>2.1.2</a:t>
            </a:r>
            <a:r>
              <a:rPr lang="en-US" sz="2400" i="1" dirty="0"/>
              <a:t> - The SENIOR RESIDENCY RULE requires that the senior year, with a minimum of 30 semester hours, must be completed in residence, or 30 semester of the last 45 semester hours must be completed in residence, provided that only approved elective courses taken IN ABSENTIA are transferred to complete requirements.</a:t>
            </a:r>
          </a:p>
          <a:p>
            <a:pPr lvl="0"/>
            <a:endParaRPr lang="en-US" sz="2400" dirty="0"/>
          </a:p>
          <a:p>
            <a:pPr lvl="0"/>
            <a:r>
              <a:rPr lang="en-US" sz="2400" b="1" dirty="0"/>
              <a:t>Issue: </a:t>
            </a:r>
            <a:r>
              <a:rPr lang="en-US" sz="2400" dirty="0"/>
              <a:t>Banner will record all course credit regardless if it was earned at VT or through transfer credit. </a:t>
            </a:r>
          </a:p>
          <a:p>
            <a:pPr lvl="0"/>
            <a:endParaRPr lang="en-US" sz="2400" dirty="0"/>
          </a:p>
          <a:p>
            <a:pPr lvl="0"/>
            <a:r>
              <a:rPr lang="en-US" sz="2400" b="1" dirty="0"/>
              <a:t>Recommendation: </a:t>
            </a:r>
            <a:r>
              <a:rPr lang="en-US" sz="2400" dirty="0"/>
              <a:t>Delete Section 2.1.2 and replace it with the requirement that students need to have at least 25% of the required credits from Virginia Tech for a Virginia Tech degree (this is also the minimum required by SACSCOC). In two other places, remove “in residence.”</a:t>
            </a:r>
            <a:endParaRPr lang="en-US" sz="2400" b="1" dirty="0"/>
          </a:p>
        </p:txBody>
      </p:sp>
    </p:spTree>
    <p:extLst>
      <p:ext uri="{BB962C8B-B14F-4D97-AF65-F5344CB8AC3E}">
        <p14:creationId xmlns:p14="http://schemas.microsoft.com/office/powerpoint/2010/main" val="3956585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8FDF5D-5E34-645F-BAFF-29F37DB87C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6E0DF5-B7B7-70EB-92A2-68FEC060555A}"/>
              </a:ext>
            </a:extLst>
          </p:cNvPr>
          <p:cNvSpPr>
            <a:spLocks noGrp="1"/>
          </p:cNvSpPr>
          <p:nvPr>
            <p:ph type="title"/>
          </p:nvPr>
        </p:nvSpPr>
        <p:spPr>
          <a:xfrm>
            <a:off x="356062" y="723208"/>
            <a:ext cx="11479876" cy="1325563"/>
          </a:xfrm>
        </p:spPr>
        <p:txBody>
          <a:bodyPr/>
          <a:lstStyle/>
          <a:p>
            <a:pPr algn="ctr"/>
            <a:r>
              <a:rPr lang="en-US" dirty="0"/>
              <a:t>Section 2.1.3</a:t>
            </a:r>
            <a:br>
              <a:rPr lang="en-US" dirty="0"/>
            </a:br>
            <a:r>
              <a:rPr lang="en-US" dirty="0"/>
              <a:t>Double Majors and Second Degrees</a:t>
            </a:r>
          </a:p>
        </p:txBody>
      </p:sp>
      <p:sp>
        <p:nvSpPr>
          <p:cNvPr id="3" name="TextBox 2">
            <a:extLst>
              <a:ext uri="{FF2B5EF4-FFF2-40B4-BE49-F238E27FC236}">
                <a16:creationId xmlns:a16="http://schemas.microsoft.com/office/drawing/2014/main" id="{8436533D-46F2-CB26-BF53-011F2B422470}"/>
              </a:ext>
            </a:extLst>
          </p:cNvPr>
          <p:cNvSpPr txBox="1"/>
          <p:nvPr/>
        </p:nvSpPr>
        <p:spPr>
          <a:xfrm>
            <a:off x="721129" y="2382903"/>
            <a:ext cx="10749742" cy="2308324"/>
          </a:xfrm>
          <a:prstGeom prst="rect">
            <a:avLst/>
          </a:prstGeom>
          <a:noFill/>
        </p:spPr>
        <p:txBody>
          <a:bodyPr wrap="square" rtlCol="0">
            <a:spAutoFit/>
          </a:bodyPr>
          <a:lstStyle/>
          <a:p>
            <a:pPr lvl="0"/>
            <a:r>
              <a:rPr lang="en-US" sz="2400" b="1" dirty="0"/>
              <a:t>Issue: </a:t>
            </a:r>
            <a:r>
              <a:rPr lang="en-US" sz="2400" dirty="0">
                <a:solidFill>
                  <a:srgbClr val="000000"/>
                </a:solidFill>
                <a:effectLst/>
                <a:latin typeface="Calibri" panose="020F0502020204030204" pitchFamily="34" charset="0"/>
                <a:ea typeface="Calibri" panose="020F0502020204030204" pitchFamily="34" charset="0"/>
              </a:rPr>
              <a:t>Currently a student can earn multiple degrees within the same degree program.  Banner SaaS does not have the ability to support this. </a:t>
            </a:r>
            <a:endParaRPr lang="en-US" sz="2400" dirty="0"/>
          </a:p>
          <a:p>
            <a:pPr lvl="0"/>
            <a:endParaRPr lang="en-US" sz="2400" dirty="0"/>
          </a:p>
          <a:p>
            <a:pPr marL="66675" marR="156845" algn="just">
              <a:lnSpc>
                <a:spcPct val="100000"/>
              </a:lnSpc>
              <a:spcBef>
                <a:spcPts val="5"/>
              </a:spcBef>
              <a:buNone/>
            </a:pPr>
            <a:r>
              <a:rPr lang="en-US" sz="2400" b="1" dirty="0"/>
              <a:t>Recommendation: </a:t>
            </a:r>
            <a:r>
              <a:rPr lang="en-US" sz="2400" dirty="0"/>
              <a:t>Add the restriction “</a:t>
            </a:r>
            <a:r>
              <a:rPr lang="en-US" sz="2400" dirty="0">
                <a:effectLst/>
                <a:latin typeface="Times New Roman" panose="02020603050405020304" pitchFamily="18" charset="0"/>
                <a:ea typeface="Times New Roman" panose="02020603050405020304" pitchFamily="18" charset="0"/>
              </a:rPr>
              <a:t>Students cannot earn multiple degrees under the same degree program” to Section 2.1.3.</a:t>
            </a:r>
          </a:p>
          <a:p>
            <a:pPr lvl="0"/>
            <a:endParaRPr lang="en-US" sz="2400" b="1" dirty="0"/>
          </a:p>
        </p:txBody>
      </p:sp>
    </p:spTree>
    <p:extLst>
      <p:ext uri="{BB962C8B-B14F-4D97-AF65-F5344CB8AC3E}">
        <p14:creationId xmlns:p14="http://schemas.microsoft.com/office/powerpoint/2010/main" val="3881420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D67577-E63D-31C0-5E6F-22AAF53C78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9781CA-FC20-BABF-B630-86A3D94D5462}"/>
              </a:ext>
            </a:extLst>
          </p:cNvPr>
          <p:cNvSpPr>
            <a:spLocks noGrp="1"/>
          </p:cNvSpPr>
          <p:nvPr>
            <p:ph type="title"/>
          </p:nvPr>
        </p:nvSpPr>
        <p:spPr>
          <a:xfrm>
            <a:off x="838200" y="307571"/>
            <a:ext cx="10515600" cy="1325563"/>
          </a:xfrm>
        </p:spPr>
        <p:txBody>
          <a:bodyPr/>
          <a:lstStyle/>
          <a:p>
            <a:pPr algn="ctr"/>
            <a:r>
              <a:rPr lang="en-US" dirty="0"/>
              <a:t>Alignment with current procedures</a:t>
            </a:r>
          </a:p>
        </p:txBody>
      </p:sp>
      <p:sp>
        <p:nvSpPr>
          <p:cNvPr id="3" name="TextBox 2">
            <a:extLst>
              <a:ext uri="{FF2B5EF4-FFF2-40B4-BE49-F238E27FC236}">
                <a16:creationId xmlns:a16="http://schemas.microsoft.com/office/drawing/2014/main" id="{1B271AEB-AF44-186A-25F8-7292E1562DBB}"/>
              </a:ext>
            </a:extLst>
          </p:cNvPr>
          <p:cNvSpPr txBox="1"/>
          <p:nvPr/>
        </p:nvSpPr>
        <p:spPr>
          <a:xfrm>
            <a:off x="721129" y="1781984"/>
            <a:ext cx="10749742" cy="2677656"/>
          </a:xfrm>
          <a:prstGeom prst="rect">
            <a:avLst/>
          </a:prstGeom>
          <a:noFill/>
        </p:spPr>
        <p:txBody>
          <a:bodyPr wrap="square" rtlCol="0">
            <a:spAutoFit/>
          </a:bodyPr>
          <a:lstStyle/>
          <a:p>
            <a:pPr lvl="0"/>
            <a:r>
              <a:rPr lang="en-US" sz="2400" b="1" dirty="0"/>
              <a:t>Issue: </a:t>
            </a:r>
            <a:r>
              <a:rPr lang="en-US" sz="2400" dirty="0"/>
              <a:t>Policy 6815 has not been revised / updated since 2002. Many pieces are outdated and do no longer align with current practices and procedures.</a:t>
            </a:r>
          </a:p>
          <a:p>
            <a:pPr lvl="0"/>
            <a:endParaRPr lang="en-US" sz="2400" dirty="0"/>
          </a:p>
          <a:p>
            <a:pPr lvl="0"/>
            <a:r>
              <a:rPr lang="en-US" sz="2400" b="1" dirty="0"/>
              <a:t>Recommendation: </a:t>
            </a:r>
            <a:r>
              <a:rPr lang="en-US" sz="2400" dirty="0"/>
              <a:t>Update the language throughout the Policy so that it aligns with current practices and procedures. Some passages should be deleted as they discuss practices (for example related to how students receive their diplomas) that have been discontinued.</a:t>
            </a:r>
            <a:endParaRPr lang="en-US" sz="2400" b="1" dirty="0"/>
          </a:p>
        </p:txBody>
      </p:sp>
    </p:spTree>
    <p:extLst>
      <p:ext uri="{BB962C8B-B14F-4D97-AF65-F5344CB8AC3E}">
        <p14:creationId xmlns:p14="http://schemas.microsoft.com/office/powerpoint/2010/main" val="6393684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3690</TotalTime>
  <Words>338</Words>
  <Application>Microsoft Office PowerPoint</Application>
  <PresentationFormat>Widescreen</PresentationFormat>
  <Paragraphs>24</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Times New Roman</vt:lpstr>
      <vt:lpstr>Office Theme</vt:lpstr>
      <vt:lpstr>  Policy 6815 Undergraduate Graduation  Recommendations from the Academic Policies Committee </vt:lpstr>
      <vt:lpstr>Academic Policies Committee</vt:lpstr>
      <vt:lpstr>Section 2.1.2: Senior Residency Rule</vt:lpstr>
      <vt:lpstr>Section 2.1.3 Double Majors and Second Degrees</vt:lpstr>
      <vt:lpstr>Alignment with current procedures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Progress Towards Degree Statements</dc:title>
  <dc:creator>Pleimling, Michel</dc:creator>
  <cp:lastModifiedBy>Pleimling, Michel</cp:lastModifiedBy>
  <cp:revision>21</cp:revision>
  <dcterms:created xsi:type="dcterms:W3CDTF">2023-10-20T18:03:02Z</dcterms:created>
  <dcterms:modified xsi:type="dcterms:W3CDTF">2025-10-12T23:54:17Z</dcterms:modified>
</cp:coreProperties>
</file>