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1"/>
  </p:notesMasterIdLst>
  <p:handoutMasterIdLst>
    <p:handoutMasterId r:id="rId12"/>
  </p:handoutMasterIdLst>
  <p:sldIdLst>
    <p:sldId id="264" r:id="rId2"/>
    <p:sldId id="395" r:id="rId3"/>
    <p:sldId id="303" r:id="rId4"/>
    <p:sldId id="401" r:id="rId5"/>
    <p:sldId id="402" r:id="rId6"/>
    <p:sldId id="399" r:id="rId7"/>
    <p:sldId id="403" r:id="rId8"/>
    <p:sldId id="404" r:id="rId9"/>
    <p:sldId id="405"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Virginia Tech" id="{EF1B8CD1-4DC2-4694-BC1F-6CF013FB394E}">
          <p14:sldIdLst>
            <p14:sldId id="264"/>
            <p14:sldId id="395"/>
            <p14:sldId id="303"/>
            <p14:sldId id="401"/>
            <p14:sldId id="402"/>
            <p14:sldId id="399"/>
            <p14:sldId id="403"/>
            <p14:sldId id="404"/>
            <p14:sldId id="4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04F27E-8229-41CF-A8A8-ACC0C4F785B8}">
  <a:tblStyle styleId="{5604F27E-8229-41CF-A8A8-ACC0C4F785B8}"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5" autoAdjust="0"/>
    <p:restoredTop sz="95423" autoAdjust="0"/>
  </p:normalViewPr>
  <p:slideViewPr>
    <p:cSldViewPr snapToGrid="0">
      <p:cViewPr varScale="1">
        <p:scale>
          <a:sx n="113" d="100"/>
          <a:sy n="113" d="100"/>
        </p:scale>
        <p:origin x="53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4" d="100"/>
          <a:sy n="114" d="100"/>
        </p:scale>
        <p:origin x="336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877CD0-59AE-0B91-C022-8989D3A6EE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41439E6-E15E-9632-3EDD-B63313219B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B353E7-12BF-5647-A30A-46B82BF79869}" type="datetimeFigureOut">
              <a:rPr lang="en-US" smtClean="0"/>
              <a:t>10/28/24</a:t>
            </a:fld>
            <a:endParaRPr lang="en-US" dirty="0"/>
          </a:p>
        </p:txBody>
      </p:sp>
      <p:sp>
        <p:nvSpPr>
          <p:cNvPr id="4" name="Footer Placeholder 3">
            <a:extLst>
              <a:ext uri="{FF2B5EF4-FFF2-40B4-BE49-F238E27FC236}">
                <a16:creationId xmlns:a16="http://schemas.microsoft.com/office/drawing/2014/main" id="{F36920AF-5C38-98CB-1FDA-70D4A8FF49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A04BF4-1590-D89F-247E-86617859B8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391077-78FF-BC47-83F5-0F73CA15E9D1}" type="slidenum">
              <a:rPr lang="en-US" smtClean="0"/>
              <a:t>‹#›</a:t>
            </a:fld>
            <a:endParaRPr lang="en-US" dirty="0"/>
          </a:p>
        </p:txBody>
      </p:sp>
    </p:spTree>
    <p:extLst>
      <p:ext uri="{BB962C8B-B14F-4D97-AF65-F5344CB8AC3E}">
        <p14:creationId xmlns:p14="http://schemas.microsoft.com/office/powerpoint/2010/main" val="3728475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Undergraduate Academic Affairs adopted this statement from the Beyond Boundaries report as a vision statement, an inspiration, and a touch stone. </a:t>
            </a:r>
          </a:p>
          <a:p>
            <a:endParaRPr lang="en-US" dirty="0"/>
          </a:p>
          <a:p>
            <a:r>
              <a:rPr lang="en-US" dirty="0"/>
              <a:t>It challenges us to engage our students in the university’s mission, in the commitment to serve those beyond the university through our discovery, to embrace what has been articulated as the Ut Prosim Difference in our work. </a:t>
            </a:r>
          </a:p>
          <a:p>
            <a:endParaRPr lang="en-US" dirty="0"/>
          </a:p>
          <a:p>
            <a:r>
              <a:rPr lang="en-US" dirty="0"/>
              <a:t>It also calls us to account—</a:t>
            </a:r>
          </a:p>
          <a:p>
            <a:endParaRPr lang="en-US" dirty="0"/>
          </a:p>
          <a:p>
            <a:pPr marL="171450" indent="-171450">
              <a:buFont typeface="Arial" panose="020B0604020202020204" pitchFamily="34" charset="0"/>
              <a:buChar char="•"/>
            </a:pPr>
            <a:r>
              <a:rPr lang="en-US" dirty="0"/>
              <a:t>We must work to extend the full impact of the university, the special opportunities for learning and engagement created in a Research 1, land-grant, residential university context.</a:t>
            </a:r>
          </a:p>
          <a:p>
            <a:pPr marL="171450" indent="-171450">
              <a:buFont typeface="Arial" panose="020B0604020202020204" pitchFamily="34" charset="0"/>
              <a:buChar char="•"/>
            </a:pPr>
            <a:r>
              <a:rPr lang="en-US" dirty="0"/>
              <a:t>Not for a few or for some but for all of our students.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C604F5-615D-6D47-A459-F5F4E1E0F897}" type="slidenum">
              <a:rPr lang="en-US" smtClean="0"/>
              <a:t>2</a:t>
            </a:fld>
            <a:endParaRPr lang="en-US" dirty="0"/>
          </a:p>
        </p:txBody>
      </p:sp>
    </p:spTree>
    <p:extLst>
      <p:ext uri="{BB962C8B-B14F-4D97-AF65-F5344CB8AC3E}">
        <p14:creationId xmlns:p14="http://schemas.microsoft.com/office/powerpoint/2010/main" val="411395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Virginia Tech offers a portfolio of undergraduate and graduate degrees representing the disciplinary breadth characteristic of a comprehensive, land-grant research university.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university conferred more than 10,000 degrees in the last academic year.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Virginia Tech offered than 5000 courses and more than 11,000 course sections last year to provide the teaching and learning opportunities required across the degrees.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More than 2500 instructional faculty (inclusive of adjuncts and part-time faculty) delivered these courses.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work of academic resource alignment is to identify opportunities for reallocation and realignment within the university’s teaching and learning environment to best serve students and the university’s mission.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accomplish this through continuous improvement, resulting in ongoing, evolutionary change and periodically through an indepth review of academic resource allocation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53589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812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0F0CF-973A-BA5C-3A8E-F5102F99E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B78EE-BB67-53FD-1E6D-27D25441605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43751FE-CF20-9752-3ADB-AF5551C0D7A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051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empty background alt footer" userDrawn="1">
  <p:cSld name="1_empty background">
    <p:bg>
      <p:bgPr>
        <a:solidFill>
          <a:srgbClr val="FFFFFF"/>
        </a:solidFill>
        <a:effectLst/>
      </p:bgPr>
    </p:bg>
    <p:spTree>
      <p:nvGrpSpPr>
        <p:cNvPr id="1" name="Shape 8"/>
        <p:cNvGrpSpPr/>
        <p:nvPr/>
      </p:nvGrpSpPr>
      <p:grpSpPr>
        <a:xfrm>
          <a:off x="0" y="0"/>
          <a:ext cx="0" cy="0"/>
          <a:chOff x="0" y="0"/>
          <a:chExt cx="0" cy="0"/>
        </a:xfrm>
      </p:grpSpPr>
      <p:sp>
        <p:nvSpPr>
          <p:cNvPr id="9" name="Google Shape;9;p2">
            <a:extLst>
              <a:ext uri="{C183D7F6-B498-43B3-948B-1728B52AA6E4}">
                <adec:decorative xmlns:adec="http://schemas.microsoft.com/office/drawing/2017/decorative" val="1"/>
              </a:ext>
            </a:extLst>
          </p:cNvPr>
          <p:cNvSpPr/>
          <p:nvPr/>
        </p:nvSpPr>
        <p:spPr>
          <a:xfrm>
            <a:off x="-15607" y="-643262"/>
            <a:ext cx="12223214" cy="8144524"/>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dirty="0">
              <a:solidFill>
                <a:schemeClr val="accent1"/>
              </a:solidFill>
              <a:latin typeface="Arial" panose="020B0604020202020204" pitchFamily="34" charset="0"/>
              <a:ea typeface="Calibri"/>
              <a:cs typeface="Arial" panose="020B0604020202020204" pitchFamily="34" charset="0"/>
              <a:sym typeface="Calibri"/>
            </a:endParaRPr>
          </a:p>
        </p:txBody>
      </p:sp>
      <p:sp>
        <p:nvSpPr>
          <p:cNvPr id="10" name="Google Shape;10;p2"/>
          <p:cNvSpPr txBox="1">
            <a:spLocks noGrp="1"/>
          </p:cNvSpPr>
          <p:nvPr>
            <p:ph type="title"/>
          </p:nvPr>
        </p:nvSpPr>
        <p:spPr>
          <a:xfrm>
            <a:off x="838200" y="40227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800"/>
              <a:buNone/>
              <a:defRPr>
                <a:latin typeface="Arial" panose="020B0604020202020204" pitchFamily="34" charset="0"/>
                <a:cs typeface="Arial" panose="020B0604020202020204" pitchFamily="34" charset="0"/>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dirty="0"/>
          </a:p>
        </p:txBody>
      </p:sp>
      <p:sp>
        <p:nvSpPr>
          <p:cNvPr id="3" name="Text Placeholder 2">
            <a:extLst>
              <a:ext uri="{FF2B5EF4-FFF2-40B4-BE49-F238E27FC236}">
                <a16:creationId xmlns:a16="http://schemas.microsoft.com/office/drawing/2014/main" id="{421FBB34-73A7-487F-A6DD-9AB01190CC80}"/>
              </a:ext>
            </a:extLst>
          </p:cNvPr>
          <p:cNvSpPr>
            <a:spLocks noGrp="1"/>
          </p:cNvSpPr>
          <p:nvPr>
            <p:ph type="body" sz="quarter" idx="10"/>
          </p:nvPr>
        </p:nvSpPr>
        <p:spPr>
          <a:xfrm>
            <a:off x="838200" y="2001838"/>
            <a:ext cx="10515600" cy="4454525"/>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mpty background" userDrawn="1">
  <p:cSld name="white corner logo, maroon corner">
    <p:bg>
      <p:bgPr>
        <a:solidFill>
          <a:srgbClr val="FFFFFF"/>
        </a:solidFill>
        <a:effectLst/>
      </p:bgPr>
    </p:bg>
    <p:spTree>
      <p:nvGrpSpPr>
        <p:cNvPr id="1" name="Shape 14"/>
        <p:cNvGrpSpPr/>
        <p:nvPr/>
      </p:nvGrpSpPr>
      <p:grpSpPr>
        <a:xfrm>
          <a:off x="0" y="0"/>
          <a:ext cx="0" cy="0"/>
          <a:chOff x="0" y="0"/>
          <a:chExt cx="0" cy="0"/>
        </a:xfrm>
      </p:grpSpPr>
      <p:sp>
        <p:nvSpPr>
          <p:cNvPr id="15" name="Google Shape;15;p4">
            <a:extLst>
              <a:ext uri="{C183D7F6-B498-43B3-948B-1728B52AA6E4}">
                <adec:decorative xmlns:adec="http://schemas.microsoft.com/office/drawing/2017/decorative" val="1"/>
              </a:ext>
            </a:extLst>
          </p:cNvPr>
          <p:cNvSpPr/>
          <p:nvPr/>
        </p:nvSpPr>
        <p:spPr>
          <a:xfrm>
            <a:off x="-15607" y="-643262"/>
            <a:ext cx="12223214" cy="8144524"/>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dirty="0">
              <a:solidFill>
                <a:schemeClr val="accent1"/>
              </a:solidFill>
              <a:latin typeface="Arial" panose="020B0604020202020204" pitchFamily="34" charset="0"/>
              <a:ea typeface="Calibri"/>
              <a:cs typeface="Arial" panose="020B0604020202020204" pitchFamily="34" charset="0"/>
              <a:sym typeface="Calibri"/>
            </a:endParaRPr>
          </a:p>
        </p:txBody>
      </p:sp>
      <p:sp>
        <p:nvSpPr>
          <p:cNvPr id="16" name="Google Shape;16;p4"/>
          <p:cNvSpPr txBox="1">
            <a:spLocks noGrp="1"/>
          </p:cNvSpPr>
          <p:nvPr>
            <p:ph type="title"/>
          </p:nvPr>
        </p:nvSpPr>
        <p:spPr>
          <a:xfrm>
            <a:off x="838200" y="2620451"/>
            <a:ext cx="10515600" cy="15400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3500"/>
              <a:buFont typeface="Arial"/>
              <a:buNone/>
              <a:defRPr>
                <a:solidFill>
                  <a:srgbClr val="002060"/>
                </a:solidFill>
                <a:latin typeface="Arial" panose="020B0604020202020204" pitchFamily="34" charset="0"/>
                <a:cs typeface="Arial" panose="020B0604020202020204" pitchFamily="34" charset="0"/>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dirty="0"/>
          </a:p>
        </p:txBody>
      </p:sp>
      <p:sp>
        <p:nvSpPr>
          <p:cNvPr id="17" name="Google Shape;17;p4">
            <a:extLst>
              <a:ext uri="{C183D7F6-B498-43B3-948B-1728B52AA6E4}">
                <adec:decorative xmlns:adec="http://schemas.microsoft.com/office/drawing/2017/decorative" val="1"/>
              </a:ext>
            </a:extLst>
          </p:cNvPr>
          <p:cNvSpPr/>
          <p:nvPr/>
        </p:nvSpPr>
        <p:spPr>
          <a:xfrm>
            <a:off x="9254059" y="-6100"/>
            <a:ext cx="2940214" cy="875893"/>
          </a:xfrm>
          <a:prstGeom prst="rect">
            <a:avLst/>
          </a:prstGeom>
          <a:solidFill>
            <a:schemeClr val="dk1"/>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dirty="0">
              <a:solidFill>
                <a:schemeClr val="accent1"/>
              </a:solidFill>
              <a:latin typeface="Arial" panose="020B0604020202020204" pitchFamily="34" charset="0"/>
              <a:ea typeface="Calibri"/>
              <a:cs typeface="Arial" panose="020B0604020202020204" pitchFamily="34" charset="0"/>
              <a:sym typeface="Calibri"/>
            </a:endParaRPr>
          </a:p>
        </p:txBody>
      </p:sp>
      <p:pic>
        <p:nvPicPr>
          <p:cNvPr id="18" name="Google Shape;18;p4"/>
          <p:cNvPicPr preferRelativeResize="0"/>
          <p:nvPr/>
        </p:nvPicPr>
        <p:blipFill rotWithShape="1">
          <a:blip r:embed="rId2">
            <a:alphaModFix/>
          </a:blip>
          <a:srcRect/>
          <a:stretch/>
        </p:blipFill>
        <p:spPr>
          <a:xfrm>
            <a:off x="9628836" y="257770"/>
            <a:ext cx="2053002" cy="387789"/>
          </a:xfrm>
          <a:prstGeom prst="rect">
            <a:avLst/>
          </a:prstGeom>
          <a:noFill/>
          <a:ln>
            <a:noFill/>
          </a:ln>
        </p:spPr>
      </p:pic>
      <p:sp>
        <p:nvSpPr>
          <p:cNvPr id="3" name="Text Placeholder 2">
            <a:extLst>
              <a:ext uri="{FF2B5EF4-FFF2-40B4-BE49-F238E27FC236}">
                <a16:creationId xmlns:a16="http://schemas.microsoft.com/office/drawing/2014/main" id="{1E7F8F44-B635-4FCB-8D18-224854E87C3B}"/>
              </a:ext>
            </a:extLst>
          </p:cNvPr>
          <p:cNvSpPr>
            <a:spLocks noGrp="1"/>
          </p:cNvSpPr>
          <p:nvPr>
            <p:ph type="body" sz="quarter" idx="10"/>
          </p:nvPr>
        </p:nvSpPr>
        <p:spPr>
          <a:xfrm>
            <a:off x="960438" y="4491038"/>
            <a:ext cx="5661025" cy="544512"/>
          </a:xfrm>
        </p:spPr>
        <p:txBody>
          <a:bodyPr/>
          <a:lstStyle>
            <a:lvl1pPr marL="50800" indent="0">
              <a:buNone/>
              <a:defRPr>
                <a:latin typeface="Arial" panose="020B0604020202020204" pitchFamily="34" charset="0"/>
                <a:cs typeface="Arial" panose="020B0604020202020204" pitchFamily="34" charset="0"/>
              </a:defRPr>
            </a:lvl1pPr>
          </a:lstStyle>
          <a:p>
            <a:pPr lvl="0"/>
            <a:endParaRPr lang="en-US" dirty="0"/>
          </a:p>
        </p:txBody>
      </p:sp>
      <p:sp>
        <p:nvSpPr>
          <p:cNvPr id="5" name="Content Placeholder 4">
            <a:extLst>
              <a:ext uri="{FF2B5EF4-FFF2-40B4-BE49-F238E27FC236}">
                <a16:creationId xmlns:a16="http://schemas.microsoft.com/office/drawing/2014/main" id="{2A388248-0E75-42A8-A19A-2B4C7ECE9F1F}"/>
              </a:ext>
            </a:extLst>
          </p:cNvPr>
          <p:cNvSpPr>
            <a:spLocks noGrp="1"/>
          </p:cNvSpPr>
          <p:nvPr>
            <p:ph sz="quarter" idx="11"/>
          </p:nvPr>
        </p:nvSpPr>
        <p:spPr>
          <a:xfrm>
            <a:off x="960438" y="5208588"/>
            <a:ext cx="5661025" cy="544512"/>
          </a:xfrm>
        </p:spPr>
        <p:txBody>
          <a:bodyPr/>
          <a:lstStyle>
            <a:lvl1pPr marL="50800" indent="0">
              <a:buNone/>
              <a:defRPr>
                <a:latin typeface="Arial" panose="020B0604020202020204" pitchFamily="34" charset="0"/>
                <a:cs typeface="Arial" panose="020B0604020202020204" pitchFamily="34" charset="0"/>
              </a:defRPr>
            </a:lvl1pPr>
          </a:lstStyle>
          <a:p>
            <a:pPr lvl="0"/>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empty background alt footer">
  <p:cSld name="1_maroon background">
    <p:bg>
      <p:bgPr>
        <a:solidFill>
          <a:schemeClr val="dk1"/>
        </a:solidFill>
        <a:effectLst/>
      </p:bgPr>
    </p:bg>
    <p:spTree>
      <p:nvGrpSpPr>
        <p:cNvPr id="1" name="Shape 45"/>
        <p:cNvGrpSpPr/>
        <p:nvPr/>
      </p:nvGrpSpPr>
      <p:grpSpPr>
        <a:xfrm>
          <a:off x="0" y="0"/>
          <a:ext cx="0" cy="0"/>
          <a:chOff x="0" y="0"/>
          <a:chExt cx="0" cy="0"/>
        </a:xfrm>
      </p:grpSpPr>
      <p:sp>
        <p:nvSpPr>
          <p:cNvPr id="46" name="Google Shape;46;p10">
            <a:extLst>
              <a:ext uri="{C183D7F6-B498-43B3-948B-1728B52AA6E4}">
                <adec:decorative xmlns:adec="http://schemas.microsoft.com/office/drawing/2017/decorative" val="1"/>
              </a:ext>
            </a:extLst>
          </p:cNvPr>
          <p:cNvSpPr/>
          <p:nvPr/>
        </p:nvSpPr>
        <p:spPr>
          <a:xfrm>
            <a:off x="-15607" y="-643262"/>
            <a:ext cx="12223214" cy="8144524"/>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dirty="0">
              <a:solidFill>
                <a:schemeClr val="accent1"/>
              </a:solidFill>
              <a:latin typeface="Arial" panose="020B0604020202020204" pitchFamily="34" charset="0"/>
              <a:ea typeface="Calibri"/>
              <a:cs typeface="Arial" panose="020B0604020202020204" pitchFamily="34" charset="0"/>
              <a:sym typeface="Calibri"/>
            </a:endParaRPr>
          </a:p>
        </p:txBody>
      </p:sp>
      <p:sp>
        <p:nvSpPr>
          <p:cNvPr id="47" name="Google Shape;47;p10"/>
          <p:cNvSpPr txBox="1">
            <a:spLocks noGrp="1"/>
          </p:cNvSpPr>
          <p:nvPr>
            <p:ph type="title"/>
          </p:nvPr>
        </p:nvSpPr>
        <p:spPr>
          <a:xfrm>
            <a:off x="838200" y="50644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800"/>
              <a:buNone/>
              <a:defRPr>
                <a:latin typeface="Arial" panose="020B0604020202020204" pitchFamily="34" charset="0"/>
                <a:cs typeface="Arial" panose="020B0604020202020204" pitchFamily="34" charset="0"/>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gray graphic empty background">
  <p:cSld name="maroon background, main logo corner">
    <p:bg>
      <p:bgPr>
        <a:solidFill>
          <a:schemeClr val="dk1"/>
        </a:solidFill>
        <a:effectLst/>
      </p:bgPr>
    </p:bg>
    <p:spTree>
      <p:nvGrpSpPr>
        <p:cNvPr id="1" name="Shape 48"/>
        <p:cNvGrpSpPr/>
        <p:nvPr/>
      </p:nvGrpSpPr>
      <p:grpSpPr>
        <a:xfrm>
          <a:off x="0" y="0"/>
          <a:ext cx="0" cy="0"/>
          <a:chOff x="0" y="0"/>
          <a:chExt cx="0" cy="0"/>
        </a:xfrm>
      </p:grpSpPr>
      <p:pic>
        <p:nvPicPr>
          <p:cNvPr id="49" name="Google Shape;49;p11">
            <a:extLs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236623" y="6278880"/>
            <a:ext cx="1719412" cy="32477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ull photo background">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2451676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18041"/>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2"/>
              </a:buClr>
              <a:buSzPts val="3500"/>
              <a:buFont typeface="Arial"/>
              <a:buNone/>
              <a:defRPr sz="3500" b="0" i="0" u="none" strike="noStrike" cap="none">
                <a:solidFill>
                  <a:schemeClr val="lt2"/>
                </a:solidFill>
                <a:latin typeface="Arial"/>
                <a:ea typeface="Arial"/>
                <a:cs typeface="Arial"/>
                <a:sym typeface="Arial"/>
              </a:defRPr>
            </a:lvl1pPr>
            <a:lvl2pPr marR="0" lvl="1"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2pPr>
            <a:lvl3pPr marR="0" lvl="2"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3pPr>
            <a:lvl4pPr marR="0" lvl="3"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4pPr>
            <a:lvl5pPr marR="0" lvl="4"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5pPr>
            <a:lvl6pPr marR="0" lvl="5"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6pPr>
            <a:lvl7pPr marR="0" lvl="6"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7pPr>
            <a:lvl8pPr marR="0" lvl="7"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8pPr>
            <a:lvl9pPr marR="0" lvl="8" algn="l" rtl="0">
              <a:lnSpc>
                <a:spcPct val="90000"/>
              </a:lnSpc>
              <a:spcBef>
                <a:spcPts val="0"/>
              </a:spcBef>
              <a:spcAft>
                <a:spcPts val="0"/>
              </a:spcAft>
              <a:buClr>
                <a:schemeClr val="accent1"/>
              </a:buClr>
              <a:buSzPts val="3500"/>
              <a:buFont typeface="Arial"/>
              <a:buNone/>
              <a:defRPr sz="3500" b="0" i="0" u="none" strike="noStrike" cap="none">
                <a:solidFill>
                  <a:schemeClr val="accent1"/>
                </a:solidFill>
                <a:latin typeface="Arial"/>
                <a:ea typeface="Arial"/>
                <a:cs typeface="Arial"/>
                <a:sym typeface="Arial"/>
              </a:defRPr>
            </a:lvl9pPr>
          </a:lstStyle>
          <a:p>
            <a:endParaRPr dirty="0"/>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6" r:id="rId3"/>
    <p:sldLayoutId id="2147483657" r:id="rId4"/>
    <p:sldLayoutId id="2147483661"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080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7"/>
        <p:cNvGrpSpPr/>
        <p:nvPr/>
      </p:nvGrpSpPr>
      <p:grpSpPr>
        <a:xfrm>
          <a:off x="0" y="0"/>
          <a:ext cx="0" cy="0"/>
          <a:chOff x="0" y="0"/>
          <a:chExt cx="0" cy="0"/>
        </a:xfrm>
      </p:grpSpPr>
      <p:sp>
        <p:nvSpPr>
          <p:cNvPr id="128" name="Title"/>
          <p:cNvSpPr txBox="1">
            <a:spLocks noGrp="1"/>
          </p:cNvSpPr>
          <p:nvPr>
            <p:ph type="title"/>
          </p:nvPr>
        </p:nvSpPr>
        <p:spPr>
          <a:xfrm>
            <a:off x="1257321" y="1759750"/>
            <a:ext cx="10515600" cy="1540041"/>
          </a:xfrm>
          <a:prstGeom prst="rect">
            <a:avLst/>
          </a:prstGeom>
          <a:noFill/>
          <a:ln>
            <a:noFill/>
          </a:ln>
        </p:spPr>
        <p:txBody>
          <a:bodyPr spcFirstLastPara="1" wrap="square" lIns="91425" tIns="45700" rIns="91425" bIns="45700" anchor="ctr" anchorCtr="0">
            <a:normAutofit fontScale="90000"/>
          </a:bodyPr>
          <a:lstStyle/>
          <a:p>
            <a:pPr lvl="0">
              <a:buClr>
                <a:schemeClr val="dk1"/>
              </a:buClr>
              <a:buSzPts val="5400"/>
            </a:pPr>
            <a:r>
              <a:rPr lang="en-US" sz="5400" dirty="0">
                <a:solidFill>
                  <a:schemeClr val="dk1"/>
                </a:solidFill>
              </a:rPr>
              <a:t>The Virginia Tech Undergraduate Experience</a:t>
            </a:r>
            <a:endParaRPr lang="en-US" sz="5400" dirty="0">
              <a:solidFill>
                <a:srgbClr val="000000"/>
              </a:solidFill>
            </a:endParaRPr>
          </a:p>
        </p:txBody>
      </p:sp>
      <p:sp>
        <p:nvSpPr>
          <p:cNvPr id="2" name="Author">
            <a:extLst>
              <a:ext uri="{FF2B5EF4-FFF2-40B4-BE49-F238E27FC236}">
                <a16:creationId xmlns:a16="http://schemas.microsoft.com/office/drawing/2014/main" id="{BFD50651-D3DE-408F-BD24-BFC88533CEBC}"/>
              </a:ext>
            </a:extLst>
          </p:cNvPr>
          <p:cNvSpPr>
            <a:spLocks noGrp="1"/>
          </p:cNvSpPr>
          <p:nvPr>
            <p:ph type="body" sz="quarter" idx="10"/>
          </p:nvPr>
        </p:nvSpPr>
        <p:spPr>
          <a:xfrm>
            <a:off x="1328201" y="3299791"/>
            <a:ext cx="9535597" cy="544512"/>
          </a:xfrm>
        </p:spPr>
        <p:txBody>
          <a:bodyPr>
            <a:noAutofit/>
          </a:bodyPr>
          <a:lstStyle/>
          <a:p>
            <a:r>
              <a:rPr lang="en-US" sz="3000" dirty="0">
                <a:solidFill>
                  <a:schemeClr val="tx1"/>
                </a:solidFill>
                <a:latin typeface="Arial"/>
                <a:ea typeface="Arial"/>
                <a:cs typeface="Arial"/>
                <a:sym typeface="Arial"/>
              </a:rPr>
              <a:t>Rachel Holloway, Vice Provost for Undergraduate Academic Affairs</a:t>
            </a:r>
          </a:p>
          <a:p>
            <a:endParaRPr lang="en-US" sz="3000" dirty="0">
              <a:solidFill>
                <a:schemeClr val="tx1"/>
              </a:solidFill>
              <a:latin typeface="Arial"/>
              <a:ea typeface="Arial"/>
              <a:cs typeface="Arial"/>
              <a:sym typeface="Arial"/>
            </a:endParaRPr>
          </a:p>
        </p:txBody>
      </p:sp>
      <p:sp>
        <p:nvSpPr>
          <p:cNvPr id="3" name="Date">
            <a:extLst>
              <a:ext uri="{FF2B5EF4-FFF2-40B4-BE49-F238E27FC236}">
                <a16:creationId xmlns:a16="http://schemas.microsoft.com/office/drawing/2014/main" id="{AB420CD6-E6E2-4AB4-85FC-391C1F0919F8}"/>
              </a:ext>
            </a:extLst>
          </p:cNvPr>
          <p:cNvSpPr>
            <a:spLocks noGrp="1"/>
          </p:cNvSpPr>
          <p:nvPr>
            <p:ph sz="quarter" idx="11"/>
          </p:nvPr>
        </p:nvSpPr>
        <p:spPr>
          <a:xfrm>
            <a:off x="1257321" y="5793685"/>
            <a:ext cx="5661025" cy="565539"/>
          </a:xfrm>
        </p:spPr>
        <p:txBody>
          <a:bodyPr>
            <a:normAutofit/>
          </a:bodyPr>
          <a:lstStyle/>
          <a:p>
            <a:r>
              <a:rPr lang="en-US" sz="2500" dirty="0">
                <a:solidFill>
                  <a:srgbClr val="3A3C3D"/>
                </a:solidFill>
                <a:latin typeface="Arial"/>
                <a:ea typeface="Arial"/>
                <a:cs typeface="Arial"/>
                <a:sym typeface="Arial"/>
              </a:rPr>
              <a:t>October 28, 2024</a:t>
            </a:r>
          </a:p>
        </p:txBody>
      </p:sp>
      <p:sp>
        <p:nvSpPr>
          <p:cNvPr id="129" name="Maroon rectangle">
            <a:extLst>
              <a:ext uri="{C183D7F6-B498-43B3-948B-1728B52AA6E4}">
                <adec:decorative xmlns:adec="http://schemas.microsoft.com/office/drawing/2017/decorative" val="1"/>
              </a:ext>
            </a:extLst>
          </p:cNvPr>
          <p:cNvSpPr/>
          <p:nvPr/>
        </p:nvSpPr>
        <p:spPr>
          <a:xfrm>
            <a:off x="9254059" y="-6100"/>
            <a:ext cx="2940214" cy="875893"/>
          </a:xfrm>
          <a:prstGeom prst="rect">
            <a:avLst/>
          </a:prstGeom>
          <a:solidFill>
            <a:schemeClr val="dk1"/>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dirty="0">
              <a:solidFill>
                <a:schemeClr val="accent1"/>
              </a:solidFill>
              <a:latin typeface="Calibri"/>
              <a:ea typeface="Calibri"/>
              <a:cs typeface="Calibri"/>
              <a:sym typeface="Calibri"/>
            </a:endParaRPr>
          </a:p>
        </p:txBody>
      </p:sp>
      <p:pic>
        <p:nvPicPr>
          <p:cNvPr id="133" name="Virginia Tech Logo" descr="Virginia Tech"/>
          <p:cNvPicPr preferRelativeResize="0"/>
          <p:nvPr/>
        </p:nvPicPr>
        <p:blipFill rotWithShape="1">
          <a:blip r:embed="rId3">
            <a:alphaModFix/>
          </a:blip>
          <a:srcRect/>
          <a:stretch/>
        </p:blipFill>
        <p:spPr>
          <a:xfrm>
            <a:off x="9628836" y="257770"/>
            <a:ext cx="2053002" cy="3877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394" t="7697" r="12513" b="7037"/>
          <a:stretch/>
        </p:blipFill>
        <p:spPr>
          <a:xfrm>
            <a:off x="-5993" y="0"/>
            <a:ext cx="12192000" cy="6953741"/>
          </a:xfrm>
          <a:prstGeom prst="rect">
            <a:avLst/>
          </a:prstGeom>
        </p:spPr>
      </p:pic>
      <p:sp>
        <p:nvSpPr>
          <p:cNvPr id="212" name="Straight Connector 16"/>
          <p:cNvSpPr/>
          <p:nvPr/>
        </p:nvSpPr>
        <p:spPr>
          <a:xfrm flipH="1">
            <a:off x="426658" y="-948748"/>
            <a:ext cx="1" cy="7902489"/>
          </a:xfrm>
          <a:prstGeom prst="line">
            <a:avLst/>
          </a:prstGeom>
          <a:ln>
            <a:solidFill>
              <a:schemeClr val="accent5"/>
            </a:solidFill>
            <a:prstDash val="dash"/>
            <a:miter/>
          </a:ln>
        </p:spPr>
        <p:txBody>
          <a:bodyPr lIns="45719" rIns="45719"/>
          <a:lstStyle/>
          <a:p>
            <a:endParaRPr dirty="0"/>
          </a:p>
        </p:txBody>
      </p:sp>
      <p:sp>
        <p:nvSpPr>
          <p:cNvPr id="213" name="Straight Connector 19"/>
          <p:cNvSpPr/>
          <p:nvPr/>
        </p:nvSpPr>
        <p:spPr>
          <a:xfrm>
            <a:off x="-838200" y="685800"/>
            <a:ext cx="13693680" cy="49015"/>
          </a:xfrm>
          <a:prstGeom prst="line">
            <a:avLst/>
          </a:prstGeom>
          <a:ln>
            <a:solidFill>
              <a:schemeClr val="accent5"/>
            </a:solidFill>
            <a:prstDash val="dash"/>
            <a:miter/>
          </a:ln>
        </p:spPr>
        <p:txBody>
          <a:bodyPr lIns="45719" rIns="45719"/>
          <a:lstStyle/>
          <a:p>
            <a:endParaRPr dirty="0"/>
          </a:p>
        </p:txBody>
      </p:sp>
      <p:sp>
        <p:nvSpPr>
          <p:cNvPr id="222" name="Straight Connector 19"/>
          <p:cNvSpPr/>
          <p:nvPr/>
        </p:nvSpPr>
        <p:spPr>
          <a:xfrm>
            <a:off x="-152400" y="6477000"/>
            <a:ext cx="13693681" cy="49015"/>
          </a:xfrm>
          <a:prstGeom prst="line">
            <a:avLst/>
          </a:prstGeom>
          <a:ln>
            <a:solidFill>
              <a:schemeClr val="accent5"/>
            </a:solidFill>
            <a:prstDash val="dash"/>
            <a:miter/>
          </a:ln>
        </p:spPr>
        <p:txBody>
          <a:bodyPr lIns="45719" rIns="45719"/>
          <a:lstStyle/>
          <a:p>
            <a:endParaRPr dirty="0"/>
          </a:p>
        </p:txBody>
      </p:sp>
      <p:sp>
        <p:nvSpPr>
          <p:cNvPr id="223" name="Straight Connector 16"/>
          <p:cNvSpPr/>
          <p:nvPr/>
        </p:nvSpPr>
        <p:spPr>
          <a:xfrm flipH="1">
            <a:off x="11765341" y="-948748"/>
            <a:ext cx="1" cy="7902489"/>
          </a:xfrm>
          <a:prstGeom prst="line">
            <a:avLst/>
          </a:prstGeom>
          <a:ln>
            <a:solidFill>
              <a:schemeClr val="accent5"/>
            </a:solidFill>
            <a:prstDash val="dash"/>
            <a:miter/>
          </a:ln>
        </p:spPr>
        <p:txBody>
          <a:bodyPr lIns="45719" rIns="45719"/>
          <a:lstStyle/>
          <a:p>
            <a:endParaRPr dirty="0"/>
          </a:p>
        </p:txBody>
      </p:sp>
      <p:pic>
        <p:nvPicPr>
          <p:cNvPr id="20" name="pasted-image.pdf" descr="pasted-image.pdf">
            <a:extLst>
              <a:ext uri="{FF2B5EF4-FFF2-40B4-BE49-F238E27FC236}">
                <a16:creationId xmlns:a16="http://schemas.microsoft.com/office/drawing/2014/main" id="{623A16FE-AFA9-8249-A75E-E1DA2D405812}"/>
              </a:ext>
            </a:extLst>
          </p:cNvPr>
          <p:cNvPicPr>
            <a:picLocks noChangeAspect="1"/>
          </p:cNvPicPr>
          <p:nvPr/>
        </p:nvPicPr>
        <p:blipFill>
          <a:blip r:embed="rId4"/>
          <a:stretch>
            <a:fillRect/>
          </a:stretch>
        </p:blipFill>
        <p:spPr>
          <a:xfrm>
            <a:off x="1013565" y="1905000"/>
            <a:ext cx="129628" cy="129629"/>
          </a:xfrm>
          <a:prstGeom prst="rect">
            <a:avLst/>
          </a:prstGeom>
          <a:ln w="12700">
            <a:miter lim="400000"/>
          </a:ln>
        </p:spPr>
      </p:pic>
      <p:cxnSp>
        <p:nvCxnSpPr>
          <p:cNvPr id="4" name="Straight Connector 3">
            <a:extLst>
              <a:ext uri="{FF2B5EF4-FFF2-40B4-BE49-F238E27FC236}">
                <a16:creationId xmlns:a16="http://schemas.microsoft.com/office/drawing/2014/main" id="{B07939F7-BAAA-A54E-90B1-73697ED217F3}"/>
              </a:ext>
            </a:extLst>
          </p:cNvPr>
          <p:cNvCxnSpPr>
            <a:cxnSpLocks/>
          </p:cNvCxnSpPr>
          <p:nvPr/>
        </p:nvCxnSpPr>
        <p:spPr>
          <a:xfrm>
            <a:off x="1625576" y="2333031"/>
            <a:ext cx="8991600"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22" name="Straight Connector 21">
            <a:extLst>
              <a:ext uri="{FF2B5EF4-FFF2-40B4-BE49-F238E27FC236}">
                <a16:creationId xmlns:a16="http://schemas.microsoft.com/office/drawing/2014/main" id="{1091DBFF-3BB2-454D-997F-D70F8AC4C988}"/>
              </a:ext>
            </a:extLst>
          </p:cNvPr>
          <p:cNvCxnSpPr>
            <a:cxnSpLocks/>
          </p:cNvCxnSpPr>
          <p:nvPr/>
        </p:nvCxnSpPr>
        <p:spPr>
          <a:xfrm>
            <a:off x="1625576" y="4314231"/>
            <a:ext cx="8991600"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4" name="Rectangle 2">
            <a:extLst>
              <a:ext uri="{FF2B5EF4-FFF2-40B4-BE49-F238E27FC236}">
                <a16:creationId xmlns:a16="http://schemas.microsoft.com/office/drawing/2014/main" id="{C89830F1-A969-374D-96EA-ABCD1E09F849}"/>
              </a:ext>
            </a:extLst>
          </p:cNvPr>
          <p:cNvSpPr/>
          <p:nvPr/>
        </p:nvSpPr>
        <p:spPr>
          <a:xfrm>
            <a:off x="1223240" y="1590806"/>
            <a:ext cx="9749560" cy="3028226"/>
          </a:xfrm>
          <a:prstGeom prst="rect">
            <a:avLst/>
          </a:prstGeom>
          <a:solidFill>
            <a:schemeClr val="bg1"/>
          </a:solidFill>
          <a:ln w="12700">
            <a:miter lim="400000"/>
          </a:ln>
        </p:spPr>
        <p:txBody>
          <a:bodyPr lIns="45719" rIns="45719" anchor="ctr"/>
          <a:lstStyle/>
          <a:p>
            <a:pPr algn="ctr">
              <a:defRPr>
                <a:solidFill>
                  <a:schemeClr val="accent2"/>
                </a:solidFill>
              </a:defRPr>
            </a:pPr>
            <a:r>
              <a:rPr lang="en-US" sz="3200" dirty="0">
                <a:solidFill>
                  <a:schemeClr val="tx1"/>
                </a:solidFill>
                <a:latin typeface="Acherus Grotesque Regular" panose="02000505000000020004" pitchFamily="2" charset="77"/>
                <a:ea typeface="+mn-ea"/>
              </a:rPr>
              <a:t>We envision a time when the full impact of </a:t>
            </a:r>
          </a:p>
          <a:p>
            <a:pPr algn="ctr">
              <a:defRPr>
                <a:solidFill>
                  <a:schemeClr val="accent2"/>
                </a:solidFill>
              </a:defRPr>
            </a:pPr>
            <a:r>
              <a:rPr lang="en-US" sz="3200" dirty="0">
                <a:solidFill>
                  <a:schemeClr val="tx1"/>
                </a:solidFill>
                <a:latin typeface="Acherus Grotesque Regular" panose="02000505000000020004" pitchFamily="2" charset="77"/>
                <a:ea typeface="+mn-ea"/>
              </a:rPr>
              <a:t>the land-grant promise informs and drives </a:t>
            </a:r>
          </a:p>
          <a:p>
            <a:pPr algn="ctr">
              <a:tabLst>
                <a:tab pos="4572000" algn="l"/>
              </a:tabLst>
              <a:defRPr>
                <a:solidFill>
                  <a:schemeClr val="accent2"/>
                </a:solidFill>
              </a:defRPr>
            </a:pPr>
            <a:r>
              <a:rPr lang="en-US" sz="3200" dirty="0">
                <a:solidFill>
                  <a:schemeClr val="tx1"/>
                </a:solidFill>
                <a:latin typeface="Acherus Grotesque Regular" panose="02000505000000020004" pitchFamily="2" charset="77"/>
                <a:ea typeface="+mn-ea"/>
              </a:rPr>
              <a:t>  the educational experience for </a:t>
            </a:r>
            <a:r>
              <a:rPr lang="en-US" sz="3200" i="1" dirty="0">
                <a:solidFill>
                  <a:schemeClr val="tx1"/>
                </a:solidFill>
                <a:latin typeface="Acherus Grotesque" panose="02000505000000020004" pitchFamily="2" charset="77"/>
                <a:ea typeface="+mn-ea"/>
              </a:rPr>
              <a:t>all</a:t>
            </a:r>
            <a:r>
              <a:rPr lang="en-US" sz="3200" dirty="0">
                <a:solidFill>
                  <a:schemeClr val="tx1"/>
                </a:solidFill>
                <a:latin typeface="Acherus Grotesque Regular" panose="02000505000000020004" pitchFamily="2" charset="77"/>
                <a:ea typeface="+mn-ea"/>
              </a:rPr>
              <a:t> students.</a:t>
            </a:r>
            <a:endParaRPr lang="en-US" sz="2800" dirty="0">
              <a:solidFill>
                <a:schemeClr val="tx1"/>
              </a:solidFill>
              <a:latin typeface="Acherus Grotesque Regular" panose="02000505000000020004" pitchFamily="2" charset="77"/>
            </a:endParaRPr>
          </a:p>
        </p:txBody>
      </p:sp>
    </p:spTree>
    <p:extLst>
      <p:ext uri="{BB962C8B-B14F-4D97-AF65-F5344CB8AC3E}">
        <p14:creationId xmlns:p14="http://schemas.microsoft.com/office/powerpoint/2010/main" val="17839388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8" name="Image">
            <a:extLst>
              <a:ext uri="{C183D7F6-B498-43B3-948B-1728B52AA6E4}">
                <adec:decorative xmlns:adec="http://schemas.microsoft.com/office/drawing/2017/decorative" val="1"/>
              </a:ext>
            </a:extLst>
          </p:cNvPr>
          <p:cNvPicPr preferRelativeResize="0">
            <a:picLocks noGrp="1"/>
          </p:cNvPicPr>
          <p:nvPr>
            <p:ph type="pic" idx="4294967295"/>
          </p:nvPr>
        </p:nvPicPr>
        <p:blipFill rotWithShape="1">
          <a:blip r:embed="rId3">
            <a:alphaModFix/>
          </a:blip>
          <a:srcRect l="19530" r="19531"/>
          <a:stretch/>
        </p:blipFill>
        <p:spPr>
          <a:xfrm>
            <a:off x="0" y="0"/>
            <a:ext cx="5943600" cy="6858000"/>
          </a:xfrm>
          <a:prstGeom prst="rect">
            <a:avLst/>
          </a:prstGeom>
          <a:noFill/>
          <a:ln>
            <a:noFill/>
          </a:ln>
        </p:spPr>
      </p:pic>
      <p:sp>
        <p:nvSpPr>
          <p:cNvPr id="4" name="Rectangle 3">
            <a:extLst>
              <a:ext uri="{FF2B5EF4-FFF2-40B4-BE49-F238E27FC236}">
                <a16:creationId xmlns:a16="http://schemas.microsoft.com/office/drawing/2014/main" id="{39D8D8B9-5FF6-5B31-AA5E-1BE8FE83A017}"/>
              </a:ext>
            </a:extLst>
          </p:cNvPr>
          <p:cNvSpPr/>
          <p:nvPr/>
        </p:nvSpPr>
        <p:spPr>
          <a:xfrm>
            <a:off x="4692316" y="409074"/>
            <a:ext cx="7315200" cy="59195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36A002F-1B77-7B39-E479-4882B27CC2C8}"/>
              </a:ext>
            </a:extLst>
          </p:cNvPr>
          <p:cNvSpPr txBox="1"/>
          <p:nvPr/>
        </p:nvSpPr>
        <p:spPr>
          <a:xfrm>
            <a:off x="5378823" y="2252021"/>
            <a:ext cx="6174889" cy="289419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3200" dirty="0"/>
              <a:t>Inclusive</a:t>
            </a:r>
          </a:p>
          <a:p>
            <a:pPr marL="285750" indent="-285750">
              <a:lnSpc>
                <a:spcPct val="200000"/>
              </a:lnSpc>
              <a:buFont typeface="Arial" panose="020B0604020202020204" pitchFamily="34" charset="0"/>
              <a:buChar char="•"/>
            </a:pPr>
            <a:r>
              <a:rPr lang="en-US" sz="3200" dirty="0"/>
              <a:t>Integrated</a:t>
            </a:r>
          </a:p>
          <a:p>
            <a:pPr marL="285750" indent="-285750">
              <a:lnSpc>
                <a:spcPct val="200000"/>
              </a:lnSpc>
              <a:buFont typeface="Arial" panose="020B0604020202020204" pitchFamily="34" charset="0"/>
              <a:buChar char="•"/>
            </a:pPr>
            <a:r>
              <a:rPr lang="en-US" sz="3200" dirty="0"/>
              <a:t>Interdisciplinary</a:t>
            </a:r>
          </a:p>
        </p:txBody>
      </p:sp>
      <p:sp>
        <p:nvSpPr>
          <p:cNvPr id="6" name="TextBox 5">
            <a:extLst>
              <a:ext uri="{FF2B5EF4-FFF2-40B4-BE49-F238E27FC236}">
                <a16:creationId xmlns:a16="http://schemas.microsoft.com/office/drawing/2014/main" id="{98166219-2F6F-044E-01A5-FF308492C9CE}"/>
              </a:ext>
            </a:extLst>
          </p:cNvPr>
          <p:cNvSpPr txBox="1"/>
          <p:nvPr/>
        </p:nvSpPr>
        <p:spPr>
          <a:xfrm>
            <a:off x="5109881" y="840935"/>
            <a:ext cx="6443831" cy="1077218"/>
          </a:xfrm>
          <a:prstGeom prst="rect">
            <a:avLst/>
          </a:prstGeom>
          <a:noFill/>
        </p:spPr>
        <p:txBody>
          <a:bodyPr wrap="square" rtlCol="0">
            <a:spAutoFit/>
          </a:bodyPr>
          <a:lstStyle/>
          <a:p>
            <a:r>
              <a:rPr lang="en-US" sz="3200" dirty="0"/>
              <a:t>Virginia Tech Undergraduate Experience</a:t>
            </a:r>
          </a:p>
        </p:txBody>
      </p:sp>
    </p:spTree>
    <p:extLst>
      <p:ext uri="{BB962C8B-B14F-4D97-AF65-F5344CB8AC3E}">
        <p14:creationId xmlns:p14="http://schemas.microsoft.com/office/powerpoint/2010/main" val="401513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C4D55-6760-EAAB-89F4-F199EAFF8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5ED95B-2D92-26EA-816A-8D74951A526D}"/>
              </a:ext>
            </a:extLst>
          </p:cNvPr>
          <p:cNvSpPr>
            <a:spLocks noGrp="1"/>
          </p:cNvSpPr>
          <p:nvPr>
            <p:ph type="title"/>
          </p:nvPr>
        </p:nvSpPr>
        <p:spPr>
          <a:xfrm>
            <a:off x="343349" y="101060"/>
            <a:ext cx="10515600" cy="1325563"/>
          </a:xfrm>
        </p:spPr>
        <p:txBody>
          <a:bodyPr/>
          <a:lstStyle/>
          <a:p>
            <a:pPr algn="ctr"/>
            <a:r>
              <a:rPr lang="en-US" dirty="0">
                <a:solidFill>
                  <a:srgbClr val="000000"/>
                </a:solidFill>
              </a:rPr>
              <a:t>The VT Shaped Education</a:t>
            </a:r>
          </a:p>
        </p:txBody>
      </p:sp>
      <p:pic>
        <p:nvPicPr>
          <p:cNvPr id="5" name="Picture 4" descr="A close-up of a diagram&#10;&#10;Description automatically generated">
            <a:extLst>
              <a:ext uri="{FF2B5EF4-FFF2-40B4-BE49-F238E27FC236}">
                <a16:creationId xmlns:a16="http://schemas.microsoft.com/office/drawing/2014/main" id="{9AC77941-0E56-31DE-60D3-6575A4798359}"/>
              </a:ext>
            </a:extLst>
          </p:cNvPr>
          <p:cNvPicPr>
            <a:picLocks noChangeAspect="1"/>
          </p:cNvPicPr>
          <p:nvPr/>
        </p:nvPicPr>
        <p:blipFill>
          <a:blip r:embed="rId2"/>
          <a:stretch>
            <a:fillRect/>
          </a:stretch>
        </p:blipFill>
        <p:spPr>
          <a:xfrm>
            <a:off x="2615516" y="1652534"/>
            <a:ext cx="6319878" cy="4700475"/>
          </a:xfrm>
          <a:prstGeom prst="rect">
            <a:avLst/>
          </a:prstGeom>
        </p:spPr>
      </p:pic>
    </p:spTree>
    <p:extLst>
      <p:ext uri="{BB962C8B-B14F-4D97-AF65-F5344CB8AC3E}">
        <p14:creationId xmlns:p14="http://schemas.microsoft.com/office/powerpoint/2010/main" val="376977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1D998-EA86-0760-737C-5EA75BA8F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8FA30-4193-6C51-AD99-A36819C0C1BF}"/>
              </a:ext>
            </a:extLst>
          </p:cNvPr>
          <p:cNvSpPr>
            <a:spLocks noGrp="1"/>
          </p:cNvSpPr>
          <p:nvPr>
            <p:ph type="title"/>
          </p:nvPr>
        </p:nvSpPr>
        <p:spPr>
          <a:xfrm>
            <a:off x="450926" y="79545"/>
            <a:ext cx="10515600" cy="1325563"/>
          </a:xfrm>
        </p:spPr>
        <p:txBody>
          <a:bodyPr/>
          <a:lstStyle/>
          <a:p>
            <a:pPr algn="ctr"/>
            <a:r>
              <a:rPr lang="en-US" dirty="0">
                <a:solidFill>
                  <a:srgbClr val="000000"/>
                </a:solidFill>
              </a:rPr>
              <a:t>Disciplinary Depth and Durable Skills</a:t>
            </a:r>
          </a:p>
        </p:txBody>
      </p:sp>
      <p:pic>
        <p:nvPicPr>
          <p:cNvPr id="4" name="Picture 3" descr="A circular chart with text and words&#10;&#10;Description automatically generated">
            <a:extLst>
              <a:ext uri="{FF2B5EF4-FFF2-40B4-BE49-F238E27FC236}">
                <a16:creationId xmlns:a16="http://schemas.microsoft.com/office/drawing/2014/main" id="{B697448C-E8AC-EDB7-9B14-E5946EBCCF0A}"/>
              </a:ext>
            </a:extLst>
          </p:cNvPr>
          <p:cNvPicPr>
            <a:picLocks noChangeAspect="1"/>
          </p:cNvPicPr>
          <p:nvPr/>
        </p:nvPicPr>
        <p:blipFill>
          <a:blip r:embed="rId2"/>
          <a:stretch>
            <a:fillRect/>
          </a:stretch>
        </p:blipFill>
        <p:spPr>
          <a:xfrm>
            <a:off x="6424111" y="1297531"/>
            <a:ext cx="5236462" cy="5008055"/>
          </a:xfrm>
          <a:prstGeom prst="rect">
            <a:avLst/>
          </a:prstGeom>
        </p:spPr>
      </p:pic>
      <p:sp>
        <p:nvSpPr>
          <p:cNvPr id="6" name="TextBox 5">
            <a:extLst>
              <a:ext uri="{FF2B5EF4-FFF2-40B4-BE49-F238E27FC236}">
                <a16:creationId xmlns:a16="http://schemas.microsoft.com/office/drawing/2014/main" id="{57F3AAF9-95D6-B688-C42B-FFC0F5B5F9A8}"/>
              </a:ext>
            </a:extLst>
          </p:cNvPr>
          <p:cNvSpPr txBox="1"/>
          <p:nvPr/>
        </p:nvSpPr>
        <p:spPr>
          <a:xfrm>
            <a:off x="1387736" y="2409713"/>
            <a:ext cx="3722146" cy="2308324"/>
          </a:xfrm>
          <a:prstGeom prst="rect">
            <a:avLst/>
          </a:prstGeom>
          <a:noFill/>
        </p:spPr>
        <p:txBody>
          <a:bodyPr wrap="square" rtlCol="0">
            <a:spAutoFit/>
          </a:bodyPr>
          <a:lstStyle/>
          <a:p>
            <a:r>
              <a:rPr lang="en-US" sz="3600" dirty="0"/>
              <a:t>Disciplinary Knowledge, Skills, and Abilities </a:t>
            </a:r>
          </a:p>
        </p:txBody>
      </p:sp>
      <p:sp>
        <p:nvSpPr>
          <p:cNvPr id="7" name="Plus 6">
            <a:extLst>
              <a:ext uri="{FF2B5EF4-FFF2-40B4-BE49-F238E27FC236}">
                <a16:creationId xmlns:a16="http://schemas.microsoft.com/office/drawing/2014/main" id="{ABF79132-8E78-F647-5859-9B16BF9C7A1D}"/>
              </a:ext>
            </a:extLst>
          </p:cNvPr>
          <p:cNvSpPr/>
          <p:nvPr/>
        </p:nvSpPr>
        <p:spPr>
          <a:xfrm>
            <a:off x="4570206" y="2943495"/>
            <a:ext cx="1316019" cy="1240759"/>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9C9F827-BE39-EA10-7B93-1EB530CA5F15}"/>
              </a:ext>
            </a:extLst>
          </p:cNvPr>
          <p:cNvSpPr txBox="1"/>
          <p:nvPr/>
        </p:nvSpPr>
        <p:spPr>
          <a:xfrm>
            <a:off x="6691257" y="6305586"/>
            <a:ext cx="4873214" cy="307777"/>
          </a:xfrm>
          <a:prstGeom prst="rect">
            <a:avLst/>
          </a:prstGeom>
          <a:noFill/>
        </p:spPr>
        <p:txBody>
          <a:bodyPr wrap="square" rtlCol="0">
            <a:spAutoFit/>
          </a:bodyPr>
          <a:lstStyle/>
          <a:p>
            <a:r>
              <a:rPr lang="en-US" dirty="0"/>
              <a:t>Source:  America Succeeds (https://americasucceeds.org/)</a:t>
            </a:r>
          </a:p>
        </p:txBody>
      </p:sp>
    </p:spTree>
    <p:extLst>
      <p:ext uri="{BB962C8B-B14F-4D97-AF65-F5344CB8AC3E}">
        <p14:creationId xmlns:p14="http://schemas.microsoft.com/office/powerpoint/2010/main" val="419033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D5531-73DA-5324-53E6-4139B6E18615}"/>
              </a:ext>
            </a:extLst>
          </p:cNvPr>
          <p:cNvSpPr txBox="1"/>
          <p:nvPr/>
        </p:nvSpPr>
        <p:spPr>
          <a:xfrm>
            <a:off x="2040367" y="1591627"/>
            <a:ext cx="8111266" cy="3170099"/>
          </a:xfrm>
          <a:prstGeom prst="rect">
            <a:avLst/>
          </a:prstGeom>
          <a:noFill/>
        </p:spPr>
        <p:txBody>
          <a:bodyPr wrap="square" rtlCol="0">
            <a:spAutoFit/>
          </a:bodyPr>
          <a:lstStyle/>
          <a:p>
            <a:pPr algn="ctr"/>
            <a:r>
              <a:rPr lang="en-US" sz="4000" dirty="0"/>
              <a:t>How do we ensure all Virginia Tech undergraduate students achieve a depth of disciplinary learning and sufficient competence in durable skills? </a:t>
            </a:r>
          </a:p>
        </p:txBody>
      </p:sp>
    </p:spTree>
    <p:extLst>
      <p:ext uri="{BB962C8B-B14F-4D97-AF65-F5344CB8AC3E}">
        <p14:creationId xmlns:p14="http://schemas.microsoft.com/office/powerpoint/2010/main" val="39816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AB750-5787-ADF1-5C91-ECD3AA6EFC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C66BC3E-AC81-3E31-3412-D1880326A00A}"/>
              </a:ext>
            </a:extLst>
          </p:cNvPr>
          <p:cNvSpPr txBox="1"/>
          <p:nvPr/>
        </p:nvSpPr>
        <p:spPr>
          <a:xfrm>
            <a:off x="2040366" y="377490"/>
            <a:ext cx="8111266" cy="707886"/>
          </a:xfrm>
          <a:prstGeom prst="rect">
            <a:avLst/>
          </a:prstGeom>
          <a:noFill/>
        </p:spPr>
        <p:txBody>
          <a:bodyPr wrap="square" rtlCol="0">
            <a:spAutoFit/>
          </a:bodyPr>
          <a:lstStyle/>
          <a:p>
            <a:pPr algn="ctr"/>
            <a:r>
              <a:rPr lang="en-US" sz="4000" dirty="0"/>
              <a:t>Curricular Structures</a:t>
            </a:r>
          </a:p>
        </p:txBody>
      </p:sp>
      <p:sp>
        <p:nvSpPr>
          <p:cNvPr id="2" name="TextBox 1">
            <a:extLst>
              <a:ext uri="{FF2B5EF4-FFF2-40B4-BE49-F238E27FC236}">
                <a16:creationId xmlns:a16="http://schemas.microsoft.com/office/drawing/2014/main" id="{65D99791-A9E2-A5CB-486F-63E38E65C937}"/>
              </a:ext>
            </a:extLst>
          </p:cNvPr>
          <p:cNvSpPr txBox="1"/>
          <p:nvPr/>
        </p:nvSpPr>
        <p:spPr>
          <a:xfrm>
            <a:off x="726138" y="1448363"/>
            <a:ext cx="5369861" cy="4678204"/>
          </a:xfrm>
          <a:prstGeom prst="rect">
            <a:avLst/>
          </a:prstGeom>
          <a:noFill/>
          <a:ln w="22225">
            <a:solidFill>
              <a:schemeClr val="accent1"/>
            </a:solidFill>
          </a:ln>
        </p:spPr>
        <p:txBody>
          <a:bodyPr wrap="square" lIns="274320" rIns="365760" rtlCol="0">
            <a:spAutoFit/>
          </a:bodyPr>
          <a:lstStyle/>
          <a:p>
            <a:pPr marL="285750" indent="-285750">
              <a:spcAft>
                <a:spcPts val="1200"/>
              </a:spcAft>
              <a:buFont typeface="Arial" panose="020B0604020202020204" pitchFamily="34" charset="0"/>
              <a:buChar char="•"/>
            </a:pPr>
            <a:r>
              <a:rPr lang="en-US" sz="3200" dirty="0"/>
              <a:t>Pathways General Education</a:t>
            </a:r>
          </a:p>
          <a:p>
            <a:pPr marL="285750" indent="-285750">
              <a:spcAft>
                <a:spcPts val="1200"/>
              </a:spcAft>
              <a:buFont typeface="Arial" panose="020B0604020202020204" pitchFamily="34" charset="0"/>
              <a:buChar char="•"/>
            </a:pPr>
            <a:r>
              <a:rPr lang="en-US" sz="3200" dirty="0"/>
              <a:t>Degree Core</a:t>
            </a:r>
          </a:p>
          <a:p>
            <a:pPr marL="285750" indent="-285750">
              <a:spcAft>
                <a:spcPts val="1200"/>
              </a:spcAft>
              <a:buFont typeface="Arial" panose="020B0604020202020204" pitchFamily="34" charset="0"/>
              <a:buChar char="•"/>
            </a:pPr>
            <a:r>
              <a:rPr lang="en-US" sz="3200" dirty="0"/>
              <a:t>Major</a:t>
            </a:r>
          </a:p>
          <a:p>
            <a:pPr marL="746125" lvl="2" indent="-277813">
              <a:spcAft>
                <a:spcPts val="1200"/>
              </a:spcAft>
              <a:buFont typeface="Arial" panose="020B0604020202020204" pitchFamily="34" charset="0"/>
              <a:buChar char="•"/>
            </a:pPr>
            <a:r>
              <a:rPr lang="en-US" sz="3200" dirty="0"/>
              <a:t>Option?</a:t>
            </a:r>
          </a:p>
          <a:p>
            <a:pPr marL="746125" lvl="2" indent="-277813">
              <a:spcAft>
                <a:spcPts val="1200"/>
              </a:spcAft>
              <a:buFont typeface="Arial" panose="020B0604020202020204" pitchFamily="34" charset="0"/>
              <a:buChar char="•"/>
            </a:pPr>
            <a:r>
              <a:rPr lang="en-US" sz="3200" dirty="0"/>
              <a:t>Concentration?</a:t>
            </a:r>
          </a:p>
          <a:p>
            <a:pPr marL="233363" indent="-233363">
              <a:spcAft>
                <a:spcPts val="1200"/>
              </a:spcAft>
              <a:buFont typeface="Arial" panose="020B0604020202020204" pitchFamily="34" charset="0"/>
              <a:buChar char="•"/>
            </a:pPr>
            <a:r>
              <a:rPr lang="en-US" sz="3200" dirty="0"/>
              <a:t> Electives</a:t>
            </a:r>
          </a:p>
          <a:p>
            <a:endParaRPr lang="en-US" dirty="0"/>
          </a:p>
        </p:txBody>
      </p:sp>
      <p:sp>
        <p:nvSpPr>
          <p:cNvPr id="4" name="TextBox 3">
            <a:extLst>
              <a:ext uri="{FF2B5EF4-FFF2-40B4-BE49-F238E27FC236}">
                <a16:creationId xmlns:a16="http://schemas.microsoft.com/office/drawing/2014/main" id="{D40D307D-664B-3CCA-5A8F-85F71A4544A4}"/>
              </a:ext>
            </a:extLst>
          </p:cNvPr>
          <p:cNvSpPr txBox="1"/>
          <p:nvPr/>
        </p:nvSpPr>
        <p:spPr>
          <a:xfrm>
            <a:off x="7044805" y="1448363"/>
            <a:ext cx="3729315" cy="3539430"/>
          </a:xfrm>
          <a:prstGeom prst="rect">
            <a:avLst/>
          </a:prstGeom>
          <a:noFill/>
          <a:ln w="31750">
            <a:solidFill>
              <a:schemeClr val="accent1"/>
            </a:solidFill>
            <a:prstDash val="dash"/>
          </a:ln>
        </p:spPr>
        <p:txBody>
          <a:bodyPr wrap="square" lIns="365760" rIns="274320" rtlCol="0">
            <a:spAutoFit/>
          </a:bodyPr>
          <a:lstStyle/>
          <a:p>
            <a:endParaRPr lang="en-US" sz="3200" dirty="0"/>
          </a:p>
          <a:p>
            <a:r>
              <a:rPr lang="en-US" sz="3200" dirty="0"/>
              <a:t>Optional:</a:t>
            </a:r>
          </a:p>
          <a:p>
            <a:endParaRPr lang="en-US" sz="3200" dirty="0"/>
          </a:p>
          <a:p>
            <a:pPr marL="457200" indent="-457200">
              <a:buFont typeface="Arial" panose="020B0604020202020204" pitchFamily="34" charset="0"/>
              <a:buChar char="•"/>
            </a:pPr>
            <a:r>
              <a:rPr lang="en-US" sz="3200" dirty="0"/>
              <a:t>Second Major</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Minor(s) </a:t>
            </a:r>
          </a:p>
          <a:p>
            <a:endParaRPr lang="en-US" sz="3200" dirty="0"/>
          </a:p>
        </p:txBody>
      </p:sp>
    </p:spTree>
    <p:extLst>
      <p:ext uri="{BB962C8B-B14F-4D97-AF65-F5344CB8AC3E}">
        <p14:creationId xmlns:p14="http://schemas.microsoft.com/office/powerpoint/2010/main" val="206024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4EDFE-34A5-E53E-43F4-57EA1901606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560B83-F577-4C0D-65CB-8A57391F4757}"/>
              </a:ext>
            </a:extLst>
          </p:cNvPr>
          <p:cNvSpPr txBox="1"/>
          <p:nvPr/>
        </p:nvSpPr>
        <p:spPr>
          <a:xfrm>
            <a:off x="1854629" y="423598"/>
            <a:ext cx="8111266" cy="707886"/>
          </a:xfrm>
          <a:prstGeom prst="rect">
            <a:avLst/>
          </a:prstGeom>
          <a:noFill/>
        </p:spPr>
        <p:txBody>
          <a:bodyPr wrap="square" rtlCol="0">
            <a:spAutoFit/>
          </a:bodyPr>
          <a:lstStyle/>
          <a:p>
            <a:pPr algn="ctr"/>
            <a:r>
              <a:rPr lang="en-US" sz="4000" dirty="0"/>
              <a:t>Define each of the following.</a:t>
            </a:r>
          </a:p>
        </p:txBody>
      </p:sp>
      <p:sp>
        <p:nvSpPr>
          <p:cNvPr id="5" name="TextBox 4">
            <a:extLst>
              <a:ext uri="{FF2B5EF4-FFF2-40B4-BE49-F238E27FC236}">
                <a16:creationId xmlns:a16="http://schemas.microsoft.com/office/drawing/2014/main" id="{344CBC1D-566C-354E-C097-2E4D3B90300B}"/>
              </a:ext>
            </a:extLst>
          </p:cNvPr>
          <p:cNvSpPr txBox="1"/>
          <p:nvPr/>
        </p:nvSpPr>
        <p:spPr>
          <a:xfrm>
            <a:off x="853678" y="1556144"/>
            <a:ext cx="10113168"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Degree Core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Major</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Concentration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Option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Minor</a:t>
            </a:r>
          </a:p>
        </p:txBody>
      </p:sp>
    </p:spTree>
    <p:extLst>
      <p:ext uri="{BB962C8B-B14F-4D97-AF65-F5344CB8AC3E}">
        <p14:creationId xmlns:p14="http://schemas.microsoft.com/office/powerpoint/2010/main" val="348821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830E7C-576D-214A-1C60-752F5AF910E5}"/>
            </a:ext>
          </a:extLst>
        </p:cNvPr>
        <p:cNvGrpSpPr/>
        <p:nvPr/>
      </p:nvGrpSpPr>
      <p:grpSpPr>
        <a:xfrm>
          <a:off x="0" y="0"/>
          <a:ext cx="0" cy="0"/>
          <a:chOff x="0" y="0"/>
          <a:chExt cx="0" cy="0"/>
        </a:xfrm>
      </p:grpSpPr>
      <p:pic>
        <p:nvPicPr>
          <p:cNvPr id="7" name="Picture 6" descr="Question marks in a line and one question mark is lit">
            <a:extLst>
              <a:ext uri="{FF2B5EF4-FFF2-40B4-BE49-F238E27FC236}">
                <a16:creationId xmlns:a16="http://schemas.microsoft.com/office/drawing/2014/main" id="{6AF83AC2-90C4-496B-5D88-6017F755649A}"/>
              </a:ext>
            </a:extLst>
          </p:cNvPr>
          <p:cNvPicPr>
            <a:picLocks noChangeAspect="1"/>
          </p:cNvPicPr>
          <p:nvPr/>
        </p:nvPicPr>
        <p:blipFill>
          <a:blip r:embed="rId3"/>
          <a:srcRect r="19122" b="-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1" name="Group 2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3" name="Freeform: Shape 12">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 name="Group 21">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5" name="Group 14">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9" name="Freeform: Shape 18">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6" name="Group 15">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7" name="Freeform: Shape 16">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extBox 1">
            <a:extLst>
              <a:ext uri="{FF2B5EF4-FFF2-40B4-BE49-F238E27FC236}">
                <a16:creationId xmlns:a16="http://schemas.microsoft.com/office/drawing/2014/main" id="{3B91E56D-E327-D5F3-7F76-0D0A329D9B8B}"/>
              </a:ext>
            </a:extLst>
          </p:cNvPr>
          <p:cNvSpPr txBox="1"/>
          <p:nvPr/>
        </p:nvSpPr>
        <p:spPr>
          <a:xfrm>
            <a:off x="335600" y="2257778"/>
            <a:ext cx="3432778" cy="1938992"/>
          </a:xfrm>
          <a:prstGeom prst="rect">
            <a:avLst/>
          </a:prstGeom>
          <a:noFill/>
        </p:spPr>
        <p:txBody>
          <a:bodyPr wrap="square" rtlCol="0">
            <a:spAutoFit/>
          </a:bodyPr>
          <a:lstStyle/>
          <a:p>
            <a:r>
              <a:rPr lang="en-US" sz="4000" dirty="0">
                <a:solidFill>
                  <a:schemeClr val="bg1"/>
                </a:solidFill>
              </a:rPr>
              <a:t>If we don’t have common definitions . . . </a:t>
            </a:r>
          </a:p>
        </p:txBody>
      </p:sp>
    </p:spTree>
    <p:extLst>
      <p:ext uri="{BB962C8B-B14F-4D97-AF65-F5344CB8AC3E}">
        <p14:creationId xmlns:p14="http://schemas.microsoft.com/office/powerpoint/2010/main" val="3982838882"/>
      </p:ext>
    </p:extLst>
  </p:cSld>
  <p:clrMapOvr>
    <a:masterClrMapping/>
  </p:clrMapOvr>
</p:sld>
</file>

<file path=ppt/theme/theme1.xml><?xml version="1.0" encoding="utf-8"?>
<a:theme xmlns:a="http://schemas.openxmlformats.org/drawingml/2006/main" name="1_Office Theme">
  <a:themeElements>
    <a:clrScheme name="Custom 2">
      <a:dk1>
        <a:srgbClr val="861F41"/>
      </a:dk1>
      <a:lt1>
        <a:srgbClr val="FFFFFF"/>
      </a:lt1>
      <a:dk2>
        <a:srgbClr val="75787B"/>
      </a:dk2>
      <a:lt2>
        <a:srgbClr val="E5E1E6"/>
      </a:lt2>
      <a:accent1>
        <a:srgbClr val="861F41"/>
      </a:accent1>
      <a:accent2>
        <a:srgbClr val="C64600"/>
      </a:accent2>
      <a:accent3>
        <a:srgbClr val="A5A5A5"/>
      </a:accent3>
      <a:accent4>
        <a:srgbClr val="508590"/>
      </a:accent4>
      <a:accent5>
        <a:srgbClr val="E5E1E6"/>
      </a:accent5>
      <a:accent6>
        <a:srgbClr val="003C7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6C1035"/>
      </a:dk1>
      <a:lt1>
        <a:srgbClr val="5C6C66"/>
      </a:lt1>
      <a:dk2>
        <a:srgbClr val="A7A7A7"/>
      </a:dk2>
      <a:lt2>
        <a:srgbClr val="535353"/>
      </a:lt2>
      <a:accent1>
        <a:srgbClr val="6C1035"/>
      </a:accent1>
      <a:accent2>
        <a:srgbClr val="E57631"/>
      </a:accent2>
      <a:accent3>
        <a:srgbClr val="A5A5A5"/>
      </a:accent3>
      <a:accent4>
        <a:srgbClr val="417C79"/>
      </a:accent4>
      <a:accent5>
        <a:srgbClr val="E5E1EF"/>
      </a:accent5>
      <a:accent6>
        <a:srgbClr val="003C7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8130</TotalTime>
  <Words>389</Words>
  <Application>Microsoft Macintosh PowerPoint</Application>
  <PresentationFormat>Widescreen</PresentationFormat>
  <Paragraphs>60</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Acherus Grotesque</vt:lpstr>
      <vt:lpstr>Acherus Grotesque Regular</vt:lpstr>
      <vt:lpstr>Arial</vt:lpstr>
      <vt:lpstr>Calibri</vt:lpstr>
      <vt:lpstr>1_Office Theme</vt:lpstr>
      <vt:lpstr>The Virginia Tech Undergraduate Experience</vt:lpstr>
      <vt:lpstr>PowerPoint Presentation</vt:lpstr>
      <vt:lpstr>PowerPoint Presentation</vt:lpstr>
      <vt:lpstr>The VT Shaped Education</vt:lpstr>
      <vt:lpstr>Disciplinary Depth and Durable Skills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 1/3</dc:title>
  <dc:creator>Schlieper, Elizabeth</dc:creator>
  <cp:lastModifiedBy>Holloway, Rachel</cp:lastModifiedBy>
  <cp:revision>112</cp:revision>
  <cp:lastPrinted>2024-08-23T14:27:05Z</cp:lastPrinted>
  <dcterms:modified xsi:type="dcterms:W3CDTF">2024-10-28T14:43:12Z</dcterms:modified>
</cp:coreProperties>
</file>