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9" r:id="rId4"/>
    <p:sldId id="278" r:id="rId5"/>
    <p:sldId id="257" r:id="rId6"/>
    <p:sldId id="264" r:id="rId7"/>
    <p:sldId id="261" r:id="rId8"/>
    <p:sldId id="266" r:id="rId9"/>
    <p:sldId id="265" r:id="rId10"/>
    <p:sldId id="274" r:id="rId11"/>
    <p:sldId id="267" r:id="rId12"/>
    <p:sldId id="270" r:id="rId13"/>
    <p:sldId id="276" r:id="rId14"/>
    <p:sldId id="275"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9D42F2-17BC-4225-8B20-949E7B2AA2BF}" v="7" dt="2024-09-20T12:13:55.9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7" autoAdjust="0"/>
    <p:restoredTop sz="94660"/>
  </p:normalViewPr>
  <p:slideViewPr>
    <p:cSldViewPr snapToGrid="0">
      <p:cViewPr varScale="1">
        <p:scale>
          <a:sx n="106" d="100"/>
          <a:sy n="106" d="100"/>
        </p:scale>
        <p:origin x="138" y="6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leimling, Michel" userId="9e7084ff-4d44-4461-8cbe-67048f3eab84" providerId="ADAL" clId="{189D42F2-17BC-4225-8B20-949E7B2AA2BF}"/>
    <pc:docChg chg="undo redo custSel addSld delSld modSld sldOrd">
      <pc:chgData name="Pleimling, Michel" userId="9e7084ff-4d44-4461-8cbe-67048f3eab84" providerId="ADAL" clId="{189D42F2-17BC-4225-8B20-949E7B2AA2BF}" dt="2024-09-20T12:11:51.037" v="1514" actId="20577"/>
      <pc:docMkLst>
        <pc:docMk/>
      </pc:docMkLst>
      <pc:sldChg chg="modSp mod">
        <pc:chgData name="Pleimling, Michel" userId="9e7084ff-4d44-4461-8cbe-67048f3eab84" providerId="ADAL" clId="{189D42F2-17BC-4225-8B20-949E7B2AA2BF}" dt="2024-09-15T14:43:26.749" v="92" actId="114"/>
        <pc:sldMkLst>
          <pc:docMk/>
          <pc:sldMk cId="3462854073" sldId="256"/>
        </pc:sldMkLst>
        <pc:spChg chg="mod">
          <ac:chgData name="Pleimling, Michel" userId="9e7084ff-4d44-4461-8cbe-67048f3eab84" providerId="ADAL" clId="{189D42F2-17BC-4225-8B20-949E7B2AA2BF}" dt="2024-09-15T14:43:26.749" v="92" actId="114"/>
          <ac:spMkLst>
            <pc:docMk/>
            <pc:sldMk cId="3462854073" sldId="256"/>
            <ac:spMk id="2" creationId="{7AAD4B16-D7D7-2B6C-80DC-7C9C7F232848}"/>
          </ac:spMkLst>
        </pc:spChg>
      </pc:sldChg>
      <pc:sldChg chg="modSp mod">
        <pc:chgData name="Pleimling, Michel" userId="9e7084ff-4d44-4461-8cbe-67048f3eab84" providerId="ADAL" clId="{189D42F2-17BC-4225-8B20-949E7B2AA2BF}" dt="2024-09-15T14:44:14.159" v="123" actId="20577"/>
        <pc:sldMkLst>
          <pc:docMk/>
          <pc:sldMk cId="3956585572" sldId="257"/>
        </pc:sldMkLst>
        <pc:spChg chg="mod">
          <ac:chgData name="Pleimling, Michel" userId="9e7084ff-4d44-4461-8cbe-67048f3eab84" providerId="ADAL" clId="{189D42F2-17BC-4225-8B20-949E7B2AA2BF}" dt="2024-09-15T14:44:14.159" v="123" actId="20577"/>
          <ac:spMkLst>
            <pc:docMk/>
            <pc:sldMk cId="3956585572" sldId="257"/>
            <ac:spMk id="2" creationId="{B686A2DE-4EF7-FF57-78C7-4CACA9EC68A0}"/>
          </ac:spMkLst>
        </pc:spChg>
      </pc:sldChg>
      <pc:sldChg chg="modSp mod">
        <pc:chgData name="Pleimling, Michel" userId="9e7084ff-4d44-4461-8cbe-67048f3eab84" providerId="ADAL" clId="{189D42F2-17BC-4225-8B20-949E7B2AA2BF}" dt="2024-09-15T14:55:42.488" v="146" actId="20577"/>
        <pc:sldMkLst>
          <pc:docMk/>
          <pc:sldMk cId="1077813561" sldId="261"/>
        </pc:sldMkLst>
        <pc:spChg chg="mod">
          <ac:chgData name="Pleimling, Michel" userId="9e7084ff-4d44-4461-8cbe-67048f3eab84" providerId="ADAL" clId="{189D42F2-17BC-4225-8B20-949E7B2AA2BF}" dt="2024-09-15T14:55:42.488" v="146" actId="20577"/>
          <ac:spMkLst>
            <pc:docMk/>
            <pc:sldMk cId="1077813561" sldId="261"/>
            <ac:spMk id="2" creationId="{B686A2DE-4EF7-FF57-78C7-4CACA9EC68A0}"/>
          </ac:spMkLst>
        </pc:spChg>
        <pc:spChg chg="mod">
          <ac:chgData name="Pleimling, Michel" userId="9e7084ff-4d44-4461-8cbe-67048f3eab84" providerId="ADAL" clId="{189D42F2-17BC-4225-8B20-949E7B2AA2BF}" dt="2024-09-15T14:55:10.769" v="128" actId="113"/>
          <ac:spMkLst>
            <pc:docMk/>
            <pc:sldMk cId="1077813561" sldId="261"/>
            <ac:spMk id="3" creationId="{BA67E205-AB2E-BE52-70C6-EF0EBC5341F4}"/>
          </ac:spMkLst>
        </pc:spChg>
      </pc:sldChg>
      <pc:sldChg chg="addSp delSp modSp mod">
        <pc:chgData name="Pleimling, Michel" userId="9e7084ff-4d44-4461-8cbe-67048f3eab84" providerId="ADAL" clId="{189D42F2-17BC-4225-8B20-949E7B2AA2BF}" dt="2024-09-20T00:50:08.979" v="1508" actId="14100"/>
        <pc:sldMkLst>
          <pc:docMk/>
          <pc:sldMk cId="631043264" sldId="264"/>
        </pc:sldMkLst>
        <pc:spChg chg="mod">
          <ac:chgData name="Pleimling, Michel" userId="9e7084ff-4d44-4461-8cbe-67048f3eab84" providerId="ADAL" clId="{189D42F2-17BC-4225-8B20-949E7B2AA2BF}" dt="2024-09-15T23:40:27.918" v="209" actId="20577"/>
          <ac:spMkLst>
            <pc:docMk/>
            <pc:sldMk cId="631043264" sldId="264"/>
            <ac:spMk id="2" creationId="{BFA0E1A4-7421-0341-DE02-FF8E86745FF8}"/>
          </ac:spMkLst>
        </pc:spChg>
        <pc:spChg chg="add mod">
          <ac:chgData name="Pleimling, Michel" userId="9e7084ff-4d44-4461-8cbe-67048f3eab84" providerId="ADAL" clId="{189D42F2-17BC-4225-8B20-949E7B2AA2BF}" dt="2024-09-16T00:23:25.220" v="1268" actId="20577"/>
          <ac:spMkLst>
            <pc:docMk/>
            <pc:sldMk cId="631043264" sldId="264"/>
            <ac:spMk id="3" creationId="{723472A4-07B9-B309-98E6-D5A016BC3280}"/>
          </ac:spMkLst>
        </pc:spChg>
        <pc:spChg chg="mod">
          <ac:chgData name="Pleimling, Michel" userId="9e7084ff-4d44-4461-8cbe-67048f3eab84" providerId="ADAL" clId="{189D42F2-17BC-4225-8B20-949E7B2AA2BF}" dt="2024-09-20T00:50:08.979" v="1508" actId="14100"/>
          <ac:spMkLst>
            <pc:docMk/>
            <pc:sldMk cId="631043264" sldId="264"/>
            <ac:spMk id="6" creationId="{C5E1A64A-EB8C-29C9-04D9-D0DACE14B348}"/>
          </ac:spMkLst>
        </pc:spChg>
        <pc:picChg chg="del">
          <ac:chgData name="Pleimling, Michel" userId="9e7084ff-4d44-4461-8cbe-67048f3eab84" providerId="ADAL" clId="{189D42F2-17BC-4225-8B20-949E7B2AA2BF}" dt="2024-09-16T00:21:36.236" v="1247" actId="21"/>
          <ac:picMkLst>
            <pc:docMk/>
            <pc:sldMk cId="631043264" sldId="264"/>
            <ac:picMk id="4" creationId="{47308A28-4FD0-FFBD-5A22-97A295B7FB7E}"/>
          </ac:picMkLst>
        </pc:picChg>
        <pc:picChg chg="add mod">
          <ac:chgData name="Pleimling, Michel" userId="9e7084ff-4d44-4461-8cbe-67048f3eab84" providerId="ADAL" clId="{189D42F2-17BC-4225-8B20-949E7B2AA2BF}" dt="2024-09-16T00:21:47.658" v="1249"/>
          <ac:picMkLst>
            <pc:docMk/>
            <pc:sldMk cId="631043264" sldId="264"/>
            <ac:picMk id="5" creationId="{47308A28-4FD0-FFBD-5A22-97A295B7FB7E}"/>
          </ac:picMkLst>
        </pc:picChg>
      </pc:sldChg>
      <pc:sldChg chg="modSp mod">
        <pc:chgData name="Pleimling, Michel" userId="9e7084ff-4d44-4461-8cbe-67048f3eab84" providerId="ADAL" clId="{189D42F2-17BC-4225-8B20-949E7B2AA2BF}" dt="2024-09-15T23:43:49.663" v="429" actId="20577"/>
        <pc:sldMkLst>
          <pc:docMk/>
          <pc:sldMk cId="398158341" sldId="265"/>
        </pc:sldMkLst>
        <pc:spChg chg="mod">
          <ac:chgData name="Pleimling, Michel" userId="9e7084ff-4d44-4461-8cbe-67048f3eab84" providerId="ADAL" clId="{189D42F2-17BC-4225-8B20-949E7B2AA2BF}" dt="2024-09-15T23:39:57.632" v="171" actId="20577"/>
          <ac:spMkLst>
            <pc:docMk/>
            <pc:sldMk cId="398158341" sldId="265"/>
            <ac:spMk id="2" creationId="{0C56CB41-822B-EB87-AC26-1D100C6DDC57}"/>
          </ac:spMkLst>
        </pc:spChg>
        <pc:spChg chg="mod">
          <ac:chgData name="Pleimling, Michel" userId="9e7084ff-4d44-4461-8cbe-67048f3eab84" providerId="ADAL" clId="{189D42F2-17BC-4225-8B20-949E7B2AA2BF}" dt="2024-09-15T23:43:49.663" v="429" actId="20577"/>
          <ac:spMkLst>
            <pc:docMk/>
            <pc:sldMk cId="398158341" sldId="265"/>
            <ac:spMk id="3" creationId="{91AF4D4C-F5D2-CEFE-FFFC-D933636D78D4}"/>
          </ac:spMkLst>
        </pc:spChg>
      </pc:sldChg>
      <pc:sldChg chg="modSp mod">
        <pc:chgData name="Pleimling, Michel" userId="9e7084ff-4d44-4461-8cbe-67048f3eab84" providerId="ADAL" clId="{189D42F2-17BC-4225-8B20-949E7B2AA2BF}" dt="2024-09-15T23:40:18.210" v="190" actId="20577"/>
        <pc:sldMkLst>
          <pc:docMk/>
          <pc:sldMk cId="2153359400" sldId="266"/>
        </pc:sldMkLst>
        <pc:spChg chg="mod">
          <ac:chgData name="Pleimling, Michel" userId="9e7084ff-4d44-4461-8cbe-67048f3eab84" providerId="ADAL" clId="{189D42F2-17BC-4225-8B20-949E7B2AA2BF}" dt="2024-09-15T23:40:18.210" v="190" actId="20577"/>
          <ac:spMkLst>
            <pc:docMk/>
            <pc:sldMk cId="2153359400" sldId="266"/>
            <ac:spMk id="2" creationId="{76A44826-75F2-FEA9-5738-D6F1AEC4D637}"/>
          </ac:spMkLst>
        </pc:spChg>
      </pc:sldChg>
      <pc:sldChg chg="modSp mod ord">
        <pc:chgData name="Pleimling, Michel" userId="9e7084ff-4d44-4461-8cbe-67048f3eab84" providerId="ADAL" clId="{189D42F2-17BC-4225-8B20-949E7B2AA2BF}" dt="2024-09-15T23:48:03.351" v="585" actId="20577"/>
        <pc:sldMkLst>
          <pc:docMk/>
          <pc:sldMk cId="1446472035" sldId="267"/>
        </pc:sldMkLst>
        <pc:spChg chg="mod">
          <ac:chgData name="Pleimling, Michel" userId="9e7084ff-4d44-4461-8cbe-67048f3eab84" providerId="ADAL" clId="{189D42F2-17BC-4225-8B20-949E7B2AA2BF}" dt="2024-09-15T23:47:20.551" v="524" actId="20577"/>
          <ac:spMkLst>
            <pc:docMk/>
            <pc:sldMk cId="1446472035" sldId="267"/>
            <ac:spMk id="2" creationId="{C873C75C-CC46-F73E-7CE7-F94146A34EF4}"/>
          </ac:spMkLst>
        </pc:spChg>
        <pc:spChg chg="mod">
          <ac:chgData name="Pleimling, Michel" userId="9e7084ff-4d44-4461-8cbe-67048f3eab84" providerId="ADAL" clId="{189D42F2-17BC-4225-8B20-949E7B2AA2BF}" dt="2024-09-15T23:48:03.351" v="585" actId="20577"/>
          <ac:spMkLst>
            <pc:docMk/>
            <pc:sldMk cId="1446472035" sldId="267"/>
            <ac:spMk id="3" creationId="{99EB461E-8F16-B66F-CEBE-24C9AF482A2A}"/>
          </ac:spMkLst>
        </pc:spChg>
      </pc:sldChg>
      <pc:sldChg chg="del">
        <pc:chgData name="Pleimling, Michel" userId="9e7084ff-4d44-4461-8cbe-67048f3eab84" providerId="ADAL" clId="{189D42F2-17BC-4225-8B20-949E7B2AA2BF}" dt="2024-09-16T00:14:23.707" v="1034" actId="2696"/>
        <pc:sldMkLst>
          <pc:docMk/>
          <pc:sldMk cId="1434890068" sldId="268"/>
        </pc:sldMkLst>
      </pc:sldChg>
      <pc:sldChg chg="modSp mod ord">
        <pc:chgData name="Pleimling, Michel" userId="9e7084ff-4d44-4461-8cbe-67048f3eab84" providerId="ADAL" clId="{189D42F2-17BC-4225-8B20-949E7B2AA2BF}" dt="2024-09-15T23:50:31.704" v="648" actId="20577"/>
        <pc:sldMkLst>
          <pc:docMk/>
          <pc:sldMk cId="1869101169" sldId="269"/>
        </pc:sldMkLst>
        <pc:spChg chg="mod">
          <ac:chgData name="Pleimling, Michel" userId="9e7084ff-4d44-4461-8cbe-67048f3eab84" providerId="ADAL" clId="{189D42F2-17BC-4225-8B20-949E7B2AA2BF}" dt="2024-09-15T23:50:31.704" v="648" actId="20577"/>
          <ac:spMkLst>
            <pc:docMk/>
            <pc:sldMk cId="1869101169" sldId="269"/>
            <ac:spMk id="2" creationId="{891818C3-6E35-280C-1B05-E7EA978DF81F}"/>
          </ac:spMkLst>
        </pc:spChg>
        <pc:spChg chg="mod">
          <ac:chgData name="Pleimling, Michel" userId="9e7084ff-4d44-4461-8cbe-67048f3eab84" providerId="ADAL" clId="{189D42F2-17BC-4225-8B20-949E7B2AA2BF}" dt="2024-09-15T23:50:19.474" v="629" actId="14100"/>
          <ac:spMkLst>
            <pc:docMk/>
            <pc:sldMk cId="1869101169" sldId="269"/>
            <ac:spMk id="6" creationId="{A095586B-2F64-CD92-7802-CFA7EB4CFF4B}"/>
          </ac:spMkLst>
        </pc:spChg>
      </pc:sldChg>
      <pc:sldChg chg="modSp mod ord">
        <pc:chgData name="Pleimling, Michel" userId="9e7084ff-4d44-4461-8cbe-67048f3eab84" providerId="ADAL" clId="{189D42F2-17BC-4225-8B20-949E7B2AA2BF}" dt="2024-09-15T23:48:32.087" v="615" actId="20577"/>
        <pc:sldMkLst>
          <pc:docMk/>
          <pc:sldMk cId="3183261585" sldId="270"/>
        </pc:sldMkLst>
        <pc:spChg chg="mod">
          <ac:chgData name="Pleimling, Michel" userId="9e7084ff-4d44-4461-8cbe-67048f3eab84" providerId="ADAL" clId="{189D42F2-17BC-4225-8B20-949E7B2AA2BF}" dt="2024-09-15T23:48:32.087" v="615" actId="20577"/>
          <ac:spMkLst>
            <pc:docMk/>
            <pc:sldMk cId="3183261585" sldId="270"/>
            <ac:spMk id="2" creationId="{7A3C8191-B834-2482-12A0-0BEB81502BBA}"/>
          </ac:spMkLst>
        </pc:spChg>
      </pc:sldChg>
      <pc:sldChg chg="del">
        <pc:chgData name="Pleimling, Michel" userId="9e7084ff-4d44-4461-8cbe-67048f3eab84" providerId="ADAL" clId="{189D42F2-17BC-4225-8B20-949E7B2AA2BF}" dt="2024-09-15T14:43:41.423" v="93" actId="2696"/>
        <pc:sldMkLst>
          <pc:docMk/>
          <pc:sldMk cId="3334980514" sldId="271"/>
        </pc:sldMkLst>
      </pc:sldChg>
      <pc:sldChg chg="del">
        <pc:chgData name="Pleimling, Michel" userId="9e7084ff-4d44-4461-8cbe-67048f3eab84" providerId="ADAL" clId="{189D42F2-17BC-4225-8B20-949E7B2AA2BF}" dt="2024-09-15T23:50:42.592" v="649" actId="2696"/>
        <pc:sldMkLst>
          <pc:docMk/>
          <pc:sldMk cId="93872307" sldId="272"/>
        </pc:sldMkLst>
      </pc:sldChg>
      <pc:sldChg chg="del">
        <pc:chgData name="Pleimling, Michel" userId="9e7084ff-4d44-4461-8cbe-67048f3eab84" providerId="ADAL" clId="{189D42F2-17BC-4225-8B20-949E7B2AA2BF}" dt="2024-09-16T00:14:20.067" v="1033" actId="2696"/>
        <pc:sldMkLst>
          <pc:docMk/>
          <pc:sldMk cId="2276071312" sldId="273"/>
        </pc:sldMkLst>
      </pc:sldChg>
      <pc:sldChg chg="modSp add mod">
        <pc:chgData name="Pleimling, Michel" userId="9e7084ff-4d44-4461-8cbe-67048f3eab84" providerId="ADAL" clId="{189D42F2-17BC-4225-8B20-949E7B2AA2BF}" dt="2024-09-15T23:46:04.970" v="479" actId="255"/>
        <pc:sldMkLst>
          <pc:docMk/>
          <pc:sldMk cId="3088587315" sldId="274"/>
        </pc:sldMkLst>
        <pc:spChg chg="mod">
          <ac:chgData name="Pleimling, Michel" userId="9e7084ff-4d44-4461-8cbe-67048f3eab84" providerId="ADAL" clId="{189D42F2-17BC-4225-8B20-949E7B2AA2BF}" dt="2024-09-15T23:46:04.970" v="479" actId="255"/>
          <ac:spMkLst>
            <pc:docMk/>
            <pc:sldMk cId="3088587315" sldId="274"/>
            <ac:spMk id="3" creationId="{91AF4D4C-F5D2-CEFE-FFFC-D933636D78D4}"/>
          </ac:spMkLst>
        </pc:spChg>
      </pc:sldChg>
      <pc:sldChg chg="addSp delSp modSp add mod ord">
        <pc:chgData name="Pleimling, Michel" userId="9e7084ff-4d44-4461-8cbe-67048f3eab84" providerId="ADAL" clId="{189D42F2-17BC-4225-8B20-949E7B2AA2BF}" dt="2024-09-20T12:11:51.037" v="1514" actId="20577"/>
        <pc:sldMkLst>
          <pc:docMk/>
          <pc:sldMk cId="483279423" sldId="275"/>
        </pc:sldMkLst>
        <pc:spChg chg="mod">
          <ac:chgData name="Pleimling, Michel" userId="9e7084ff-4d44-4461-8cbe-67048f3eab84" providerId="ADAL" clId="{189D42F2-17BC-4225-8B20-949E7B2AA2BF}" dt="2024-09-20T12:11:51.037" v="1514" actId="20577"/>
          <ac:spMkLst>
            <pc:docMk/>
            <pc:sldMk cId="483279423" sldId="275"/>
            <ac:spMk id="2" creationId="{7A3C8191-B834-2482-12A0-0BEB81502BBA}"/>
          </ac:spMkLst>
        </pc:spChg>
        <pc:spChg chg="del">
          <ac:chgData name="Pleimling, Michel" userId="9e7084ff-4d44-4461-8cbe-67048f3eab84" providerId="ADAL" clId="{189D42F2-17BC-4225-8B20-949E7B2AA2BF}" dt="2024-09-15T23:55:09.590" v="696" actId="21"/>
          <ac:spMkLst>
            <pc:docMk/>
            <pc:sldMk cId="483279423" sldId="275"/>
            <ac:spMk id="3" creationId="{56993CE3-A980-F7AF-BEB9-D5E9BB6E279B}"/>
          </ac:spMkLst>
        </pc:spChg>
        <pc:graphicFrameChg chg="add mod modGraphic">
          <ac:chgData name="Pleimling, Michel" userId="9e7084ff-4d44-4461-8cbe-67048f3eab84" providerId="ADAL" clId="{189D42F2-17BC-4225-8B20-949E7B2AA2BF}" dt="2024-09-16T00:07:48.226" v="1018" actId="207"/>
          <ac:graphicFrameMkLst>
            <pc:docMk/>
            <pc:sldMk cId="483279423" sldId="275"/>
            <ac:graphicFrameMk id="4" creationId="{5A7A35D9-F3DD-93A4-C24B-EAC7C0E15B99}"/>
          </ac:graphicFrameMkLst>
        </pc:graphicFrameChg>
      </pc:sldChg>
      <pc:sldChg chg="modSp add mod">
        <pc:chgData name="Pleimling, Michel" userId="9e7084ff-4d44-4461-8cbe-67048f3eab84" providerId="ADAL" clId="{189D42F2-17BC-4225-8B20-949E7B2AA2BF}" dt="2024-09-20T12:11:35.871" v="1512" actId="20577"/>
        <pc:sldMkLst>
          <pc:docMk/>
          <pc:sldMk cId="3405392010" sldId="276"/>
        </pc:sldMkLst>
        <pc:spChg chg="mod">
          <ac:chgData name="Pleimling, Michel" userId="9e7084ff-4d44-4461-8cbe-67048f3eab84" providerId="ADAL" clId="{189D42F2-17BC-4225-8B20-949E7B2AA2BF}" dt="2024-09-20T12:11:35.871" v="1512" actId="20577"/>
          <ac:spMkLst>
            <pc:docMk/>
            <pc:sldMk cId="3405392010" sldId="276"/>
            <ac:spMk id="2" creationId="{7A3C8191-B834-2482-12A0-0BEB81502BBA}"/>
          </ac:spMkLst>
        </pc:spChg>
        <pc:graphicFrameChg chg="modGraphic">
          <ac:chgData name="Pleimling, Michel" userId="9e7084ff-4d44-4461-8cbe-67048f3eab84" providerId="ADAL" clId="{189D42F2-17BC-4225-8B20-949E7B2AA2BF}" dt="2024-09-16T00:18:14.879" v="1246" actId="20577"/>
          <ac:graphicFrameMkLst>
            <pc:docMk/>
            <pc:sldMk cId="3405392010" sldId="276"/>
            <ac:graphicFrameMk id="4" creationId="{5A7A35D9-F3DD-93A4-C24B-EAC7C0E15B99}"/>
          </ac:graphicFrameMkLst>
        </pc:graphicFrameChg>
      </pc:sldChg>
      <pc:sldChg chg="addSp modSp add mod">
        <pc:chgData name="Pleimling, Michel" userId="9e7084ff-4d44-4461-8cbe-67048f3eab84" providerId="ADAL" clId="{189D42F2-17BC-4225-8B20-949E7B2AA2BF}" dt="2024-09-20T00:07:35.361" v="1505" actId="20577"/>
        <pc:sldMkLst>
          <pc:docMk/>
          <pc:sldMk cId="699185467" sldId="277"/>
        </pc:sldMkLst>
        <pc:spChg chg="mod">
          <ac:chgData name="Pleimling, Michel" userId="9e7084ff-4d44-4461-8cbe-67048f3eab84" providerId="ADAL" clId="{189D42F2-17BC-4225-8B20-949E7B2AA2BF}" dt="2024-09-20T00:05:45.025" v="1274" actId="14100"/>
          <ac:spMkLst>
            <pc:docMk/>
            <pc:sldMk cId="699185467" sldId="277"/>
            <ac:spMk id="2" creationId="{7AAD4B16-D7D7-2B6C-80DC-7C9C7F232848}"/>
          </ac:spMkLst>
        </pc:spChg>
        <pc:spChg chg="add mod">
          <ac:chgData name="Pleimling, Michel" userId="9e7084ff-4d44-4461-8cbe-67048f3eab84" providerId="ADAL" clId="{189D42F2-17BC-4225-8B20-949E7B2AA2BF}" dt="2024-09-20T00:07:35.361" v="1505" actId="20577"/>
          <ac:spMkLst>
            <pc:docMk/>
            <pc:sldMk cId="699185467" sldId="277"/>
            <ac:spMk id="3" creationId="{C2598DD2-4CFA-650E-D714-33E9EF3337A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8C8CD-06B6-9FA5-245F-726B542CD3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598505-7A72-4D0F-8B3A-0DFD45E4BA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606FD3-BCC5-0519-3D6D-6D7178C9EFC0}"/>
              </a:ext>
            </a:extLst>
          </p:cNvPr>
          <p:cNvSpPr>
            <a:spLocks noGrp="1"/>
          </p:cNvSpPr>
          <p:nvPr>
            <p:ph type="dt" sz="half" idx="10"/>
          </p:nvPr>
        </p:nvSpPr>
        <p:spPr/>
        <p:txBody>
          <a:bodyPr/>
          <a:lstStyle/>
          <a:p>
            <a:fld id="{604604CD-576C-4114-90EE-B65E1CF5D106}" type="datetimeFigureOut">
              <a:rPr lang="en-US" smtClean="0"/>
              <a:t>10/13/2024</a:t>
            </a:fld>
            <a:endParaRPr lang="en-US"/>
          </a:p>
        </p:txBody>
      </p:sp>
      <p:sp>
        <p:nvSpPr>
          <p:cNvPr id="5" name="Footer Placeholder 4">
            <a:extLst>
              <a:ext uri="{FF2B5EF4-FFF2-40B4-BE49-F238E27FC236}">
                <a16:creationId xmlns:a16="http://schemas.microsoft.com/office/drawing/2014/main" id="{A32AAE98-0350-1627-A34A-77B233E2EE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131FD8-7C48-53F5-EBF7-A40988010CEA}"/>
              </a:ext>
            </a:extLst>
          </p:cNvPr>
          <p:cNvSpPr>
            <a:spLocks noGrp="1"/>
          </p:cNvSpPr>
          <p:nvPr>
            <p:ph type="sldNum" sz="quarter" idx="12"/>
          </p:nvPr>
        </p:nvSpPr>
        <p:spPr/>
        <p:txBody>
          <a:bodyPr/>
          <a:lstStyle/>
          <a:p>
            <a:fld id="{1188D5AE-F251-499A-A6AE-212B7DA7E085}" type="slidenum">
              <a:rPr lang="en-US" smtClean="0"/>
              <a:t>‹#›</a:t>
            </a:fld>
            <a:endParaRPr lang="en-US"/>
          </a:p>
        </p:txBody>
      </p:sp>
    </p:spTree>
    <p:extLst>
      <p:ext uri="{BB962C8B-B14F-4D97-AF65-F5344CB8AC3E}">
        <p14:creationId xmlns:p14="http://schemas.microsoft.com/office/powerpoint/2010/main" val="803565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842A1-1959-24AF-58FE-53F8A34E2D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20D844-1AA1-D7ED-C1BD-AC7EB32A71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A13396-1C52-8B88-E8BD-20F82A49D59D}"/>
              </a:ext>
            </a:extLst>
          </p:cNvPr>
          <p:cNvSpPr>
            <a:spLocks noGrp="1"/>
          </p:cNvSpPr>
          <p:nvPr>
            <p:ph type="dt" sz="half" idx="10"/>
          </p:nvPr>
        </p:nvSpPr>
        <p:spPr/>
        <p:txBody>
          <a:bodyPr/>
          <a:lstStyle/>
          <a:p>
            <a:fld id="{604604CD-576C-4114-90EE-B65E1CF5D106}" type="datetimeFigureOut">
              <a:rPr lang="en-US" smtClean="0"/>
              <a:t>10/13/2024</a:t>
            </a:fld>
            <a:endParaRPr lang="en-US"/>
          </a:p>
        </p:txBody>
      </p:sp>
      <p:sp>
        <p:nvSpPr>
          <p:cNvPr id="5" name="Footer Placeholder 4">
            <a:extLst>
              <a:ext uri="{FF2B5EF4-FFF2-40B4-BE49-F238E27FC236}">
                <a16:creationId xmlns:a16="http://schemas.microsoft.com/office/drawing/2014/main" id="{45CDA61A-0DE9-4265-5C17-C6091E07D9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B096FE-BC93-683F-BCF4-788F19BFA57B}"/>
              </a:ext>
            </a:extLst>
          </p:cNvPr>
          <p:cNvSpPr>
            <a:spLocks noGrp="1"/>
          </p:cNvSpPr>
          <p:nvPr>
            <p:ph type="sldNum" sz="quarter" idx="12"/>
          </p:nvPr>
        </p:nvSpPr>
        <p:spPr/>
        <p:txBody>
          <a:bodyPr/>
          <a:lstStyle/>
          <a:p>
            <a:fld id="{1188D5AE-F251-499A-A6AE-212B7DA7E085}" type="slidenum">
              <a:rPr lang="en-US" smtClean="0"/>
              <a:t>‹#›</a:t>
            </a:fld>
            <a:endParaRPr lang="en-US"/>
          </a:p>
        </p:txBody>
      </p:sp>
    </p:spTree>
    <p:extLst>
      <p:ext uri="{BB962C8B-B14F-4D97-AF65-F5344CB8AC3E}">
        <p14:creationId xmlns:p14="http://schemas.microsoft.com/office/powerpoint/2010/main" val="2852517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E821A7-0662-BE8D-5B6E-1FAC1CD76E0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1BBBA33-7BA3-D397-8A71-65F45FD220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FEA83F-B508-4B3B-3EFA-00D57625C158}"/>
              </a:ext>
            </a:extLst>
          </p:cNvPr>
          <p:cNvSpPr>
            <a:spLocks noGrp="1"/>
          </p:cNvSpPr>
          <p:nvPr>
            <p:ph type="dt" sz="half" idx="10"/>
          </p:nvPr>
        </p:nvSpPr>
        <p:spPr/>
        <p:txBody>
          <a:bodyPr/>
          <a:lstStyle/>
          <a:p>
            <a:fld id="{604604CD-576C-4114-90EE-B65E1CF5D106}" type="datetimeFigureOut">
              <a:rPr lang="en-US" smtClean="0"/>
              <a:t>10/13/2024</a:t>
            </a:fld>
            <a:endParaRPr lang="en-US"/>
          </a:p>
        </p:txBody>
      </p:sp>
      <p:sp>
        <p:nvSpPr>
          <p:cNvPr id="5" name="Footer Placeholder 4">
            <a:extLst>
              <a:ext uri="{FF2B5EF4-FFF2-40B4-BE49-F238E27FC236}">
                <a16:creationId xmlns:a16="http://schemas.microsoft.com/office/drawing/2014/main" id="{66C8B838-EAB2-3FB2-3E44-6DFE5D1593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8BBF80-3DF8-3C7B-428E-AB8103DD7EB4}"/>
              </a:ext>
            </a:extLst>
          </p:cNvPr>
          <p:cNvSpPr>
            <a:spLocks noGrp="1"/>
          </p:cNvSpPr>
          <p:nvPr>
            <p:ph type="sldNum" sz="quarter" idx="12"/>
          </p:nvPr>
        </p:nvSpPr>
        <p:spPr/>
        <p:txBody>
          <a:bodyPr/>
          <a:lstStyle/>
          <a:p>
            <a:fld id="{1188D5AE-F251-499A-A6AE-212B7DA7E085}" type="slidenum">
              <a:rPr lang="en-US" smtClean="0"/>
              <a:t>‹#›</a:t>
            </a:fld>
            <a:endParaRPr lang="en-US"/>
          </a:p>
        </p:txBody>
      </p:sp>
    </p:spTree>
    <p:extLst>
      <p:ext uri="{BB962C8B-B14F-4D97-AF65-F5344CB8AC3E}">
        <p14:creationId xmlns:p14="http://schemas.microsoft.com/office/powerpoint/2010/main" val="4029172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681BB-E58C-C470-A08D-A306ABD220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B1309E-387E-1371-9A26-D1D137A7D4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404E49-AAD5-CCCD-C0E4-8B430094FB80}"/>
              </a:ext>
            </a:extLst>
          </p:cNvPr>
          <p:cNvSpPr>
            <a:spLocks noGrp="1"/>
          </p:cNvSpPr>
          <p:nvPr>
            <p:ph type="dt" sz="half" idx="10"/>
          </p:nvPr>
        </p:nvSpPr>
        <p:spPr/>
        <p:txBody>
          <a:bodyPr/>
          <a:lstStyle/>
          <a:p>
            <a:fld id="{604604CD-576C-4114-90EE-B65E1CF5D106}" type="datetimeFigureOut">
              <a:rPr lang="en-US" smtClean="0"/>
              <a:t>10/13/2024</a:t>
            </a:fld>
            <a:endParaRPr lang="en-US"/>
          </a:p>
        </p:txBody>
      </p:sp>
      <p:sp>
        <p:nvSpPr>
          <p:cNvPr id="5" name="Footer Placeholder 4">
            <a:extLst>
              <a:ext uri="{FF2B5EF4-FFF2-40B4-BE49-F238E27FC236}">
                <a16:creationId xmlns:a16="http://schemas.microsoft.com/office/drawing/2014/main" id="{BDDDAA9A-8D75-F434-F877-F9325F7582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8A078A-F404-5E1A-8D19-7D96626FAC0C}"/>
              </a:ext>
            </a:extLst>
          </p:cNvPr>
          <p:cNvSpPr>
            <a:spLocks noGrp="1"/>
          </p:cNvSpPr>
          <p:nvPr>
            <p:ph type="sldNum" sz="quarter" idx="12"/>
          </p:nvPr>
        </p:nvSpPr>
        <p:spPr/>
        <p:txBody>
          <a:bodyPr/>
          <a:lstStyle/>
          <a:p>
            <a:fld id="{1188D5AE-F251-499A-A6AE-212B7DA7E085}" type="slidenum">
              <a:rPr lang="en-US" smtClean="0"/>
              <a:t>‹#›</a:t>
            </a:fld>
            <a:endParaRPr lang="en-US"/>
          </a:p>
        </p:txBody>
      </p:sp>
    </p:spTree>
    <p:extLst>
      <p:ext uri="{BB962C8B-B14F-4D97-AF65-F5344CB8AC3E}">
        <p14:creationId xmlns:p14="http://schemas.microsoft.com/office/powerpoint/2010/main" val="2756631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552A7-B9EE-43AB-C6B5-F3FCC04795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4647DF-D711-DC6D-232B-9842304651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6A24D5-34C3-CCE1-4994-1B361D073218}"/>
              </a:ext>
            </a:extLst>
          </p:cNvPr>
          <p:cNvSpPr>
            <a:spLocks noGrp="1"/>
          </p:cNvSpPr>
          <p:nvPr>
            <p:ph type="dt" sz="half" idx="10"/>
          </p:nvPr>
        </p:nvSpPr>
        <p:spPr/>
        <p:txBody>
          <a:bodyPr/>
          <a:lstStyle/>
          <a:p>
            <a:fld id="{604604CD-576C-4114-90EE-B65E1CF5D106}" type="datetimeFigureOut">
              <a:rPr lang="en-US" smtClean="0"/>
              <a:t>10/13/2024</a:t>
            </a:fld>
            <a:endParaRPr lang="en-US"/>
          </a:p>
        </p:txBody>
      </p:sp>
      <p:sp>
        <p:nvSpPr>
          <p:cNvPr id="5" name="Footer Placeholder 4">
            <a:extLst>
              <a:ext uri="{FF2B5EF4-FFF2-40B4-BE49-F238E27FC236}">
                <a16:creationId xmlns:a16="http://schemas.microsoft.com/office/drawing/2014/main" id="{446AFE79-A872-4FA8-E048-376D1C98A6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63EA13-F600-7659-5A69-3F2DEBCE3E4D}"/>
              </a:ext>
            </a:extLst>
          </p:cNvPr>
          <p:cNvSpPr>
            <a:spLocks noGrp="1"/>
          </p:cNvSpPr>
          <p:nvPr>
            <p:ph type="sldNum" sz="quarter" idx="12"/>
          </p:nvPr>
        </p:nvSpPr>
        <p:spPr/>
        <p:txBody>
          <a:bodyPr/>
          <a:lstStyle/>
          <a:p>
            <a:fld id="{1188D5AE-F251-499A-A6AE-212B7DA7E085}" type="slidenum">
              <a:rPr lang="en-US" smtClean="0"/>
              <a:t>‹#›</a:t>
            </a:fld>
            <a:endParaRPr lang="en-US"/>
          </a:p>
        </p:txBody>
      </p:sp>
    </p:spTree>
    <p:extLst>
      <p:ext uri="{BB962C8B-B14F-4D97-AF65-F5344CB8AC3E}">
        <p14:creationId xmlns:p14="http://schemas.microsoft.com/office/powerpoint/2010/main" val="37329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AF274-BEF1-B885-397B-05DD5C4928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6E8D63-FDB7-F425-8DC1-6C8D02BD6F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BD86BC8-9B41-E296-5585-8CC0E3B2D1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87382E-EECE-BD34-856A-173D6795087E}"/>
              </a:ext>
            </a:extLst>
          </p:cNvPr>
          <p:cNvSpPr>
            <a:spLocks noGrp="1"/>
          </p:cNvSpPr>
          <p:nvPr>
            <p:ph type="dt" sz="half" idx="10"/>
          </p:nvPr>
        </p:nvSpPr>
        <p:spPr/>
        <p:txBody>
          <a:bodyPr/>
          <a:lstStyle/>
          <a:p>
            <a:fld id="{604604CD-576C-4114-90EE-B65E1CF5D106}" type="datetimeFigureOut">
              <a:rPr lang="en-US" smtClean="0"/>
              <a:t>10/13/2024</a:t>
            </a:fld>
            <a:endParaRPr lang="en-US"/>
          </a:p>
        </p:txBody>
      </p:sp>
      <p:sp>
        <p:nvSpPr>
          <p:cNvPr id="6" name="Footer Placeholder 5">
            <a:extLst>
              <a:ext uri="{FF2B5EF4-FFF2-40B4-BE49-F238E27FC236}">
                <a16:creationId xmlns:a16="http://schemas.microsoft.com/office/drawing/2014/main" id="{E2B99A90-6892-4D63-1765-483E9FCF3E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535798-3376-B5EF-ED19-5CA842F32377}"/>
              </a:ext>
            </a:extLst>
          </p:cNvPr>
          <p:cNvSpPr>
            <a:spLocks noGrp="1"/>
          </p:cNvSpPr>
          <p:nvPr>
            <p:ph type="sldNum" sz="quarter" idx="12"/>
          </p:nvPr>
        </p:nvSpPr>
        <p:spPr/>
        <p:txBody>
          <a:bodyPr/>
          <a:lstStyle/>
          <a:p>
            <a:fld id="{1188D5AE-F251-499A-A6AE-212B7DA7E085}" type="slidenum">
              <a:rPr lang="en-US" smtClean="0"/>
              <a:t>‹#›</a:t>
            </a:fld>
            <a:endParaRPr lang="en-US"/>
          </a:p>
        </p:txBody>
      </p:sp>
    </p:spTree>
    <p:extLst>
      <p:ext uri="{BB962C8B-B14F-4D97-AF65-F5344CB8AC3E}">
        <p14:creationId xmlns:p14="http://schemas.microsoft.com/office/powerpoint/2010/main" val="181844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1E5AF-9749-E551-2C02-D3974C8D44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C41B40-197C-7D99-0724-6AE4D2385C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9F2E0C4-C96B-1832-FCE1-3C789E7FAC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BC5E62-A851-432E-C566-32464B8780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FB0020-7638-8E6F-226C-82C7FE9E0C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084B5A-569D-54E4-6149-8FA4A6BBFE3B}"/>
              </a:ext>
            </a:extLst>
          </p:cNvPr>
          <p:cNvSpPr>
            <a:spLocks noGrp="1"/>
          </p:cNvSpPr>
          <p:nvPr>
            <p:ph type="dt" sz="half" idx="10"/>
          </p:nvPr>
        </p:nvSpPr>
        <p:spPr/>
        <p:txBody>
          <a:bodyPr/>
          <a:lstStyle/>
          <a:p>
            <a:fld id="{604604CD-576C-4114-90EE-B65E1CF5D106}" type="datetimeFigureOut">
              <a:rPr lang="en-US" smtClean="0"/>
              <a:t>10/13/2024</a:t>
            </a:fld>
            <a:endParaRPr lang="en-US"/>
          </a:p>
        </p:txBody>
      </p:sp>
      <p:sp>
        <p:nvSpPr>
          <p:cNvPr id="8" name="Footer Placeholder 7">
            <a:extLst>
              <a:ext uri="{FF2B5EF4-FFF2-40B4-BE49-F238E27FC236}">
                <a16:creationId xmlns:a16="http://schemas.microsoft.com/office/drawing/2014/main" id="{BFBF6ED6-698D-B4D4-F41F-395B41F519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FFE662F-0FD4-ECEC-7D79-31C9378B10D7}"/>
              </a:ext>
            </a:extLst>
          </p:cNvPr>
          <p:cNvSpPr>
            <a:spLocks noGrp="1"/>
          </p:cNvSpPr>
          <p:nvPr>
            <p:ph type="sldNum" sz="quarter" idx="12"/>
          </p:nvPr>
        </p:nvSpPr>
        <p:spPr/>
        <p:txBody>
          <a:bodyPr/>
          <a:lstStyle/>
          <a:p>
            <a:fld id="{1188D5AE-F251-499A-A6AE-212B7DA7E085}" type="slidenum">
              <a:rPr lang="en-US" smtClean="0"/>
              <a:t>‹#›</a:t>
            </a:fld>
            <a:endParaRPr lang="en-US"/>
          </a:p>
        </p:txBody>
      </p:sp>
    </p:spTree>
    <p:extLst>
      <p:ext uri="{BB962C8B-B14F-4D97-AF65-F5344CB8AC3E}">
        <p14:creationId xmlns:p14="http://schemas.microsoft.com/office/powerpoint/2010/main" val="125613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E1CDA-6798-0532-DEE0-90A0B64020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5B01CD-09D5-5627-3C78-6B8C6A2FBBD9}"/>
              </a:ext>
            </a:extLst>
          </p:cNvPr>
          <p:cNvSpPr>
            <a:spLocks noGrp="1"/>
          </p:cNvSpPr>
          <p:nvPr>
            <p:ph type="dt" sz="half" idx="10"/>
          </p:nvPr>
        </p:nvSpPr>
        <p:spPr/>
        <p:txBody>
          <a:bodyPr/>
          <a:lstStyle/>
          <a:p>
            <a:fld id="{604604CD-576C-4114-90EE-B65E1CF5D106}" type="datetimeFigureOut">
              <a:rPr lang="en-US" smtClean="0"/>
              <a:t>10/13/2024</a:t>
            </a:fld>
            <a:endParaRPr lang="en-US"/>
          </a:p>
        </p:txBody>
      </p:sp>
      <p:sp>
        <p:nvSpPr>
          <p:cNvPr id="4" name="Footer Placeholder 3">
            <a:extLst>
              <a:ext uri="{FF2B5EF4-FFF2-40B4-BE49-F238E27FC236}">
                <a16:creationId xmlns:a16="http://schemas.microsoft.com/office/drawing/2014/main" id="{54057EF1-1357-79A1-4FE9-7FBEB35DAA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E85830-B80D-F941-23ED-8463263E8556}"/>
              </a:ext>
            </a:extLst>
          </p:cNvPr>
          <p:cNvSpPr>
            <a:spLocks noGrp="1"/>
          </p:cNvSpPr>
          <p:nvPr>
            <p:ph type="sldNum" sz="quarter" idx="12"/>
          </p:nvPr>
        </p:nvSpPr>
        <p:spPr/>
        <p:txBody>
          <a:bodyPr/>
          <a:lstStyle/>
          <a:p>
            <a:fld id="{1188D5AE-F251-499A-A6AE-212B7DA7E085}" type="slidenum">
              <a:rPr lang="en-US" smtClean="0"/>
              <a:t>‹#›</a:t>
            </a:fld>
            <a:endParaRPr lang="en-US"/>
          </a:p>
        </p:txBody>
      </p:sp>
    </p:spTree>
    <p:extLst>
      <p:ext uri="{BB962C8B-B14F-4D97-AF65-F5344CB8AC3E}">
        <p14:creationId xmlns:p14="http://schemas.microsoft.com/office/powerpoint/2010/main" val="181477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C168EE-B546-EACE-1809-768FD5936EFB}"/>
              </a:ext>
            </a:extLst>
          </p:cNvPr>
          <p:cNvSpPr>
            <a:spLocks noGrp="1"/>
          </p:cNvSpPr>
          <p:nvPr>
            <p:ph type="dt" sz="half" idx="10"/>
          </p:nvPr>
        </p:nvSpPr>
        <p:spPr/>
        <p:txBody>
          <a:bodyPr/>
          <a:lstStyle/>
          <a:p>
            <a:fld id="{604604CD-576C-4114-90EE-B65E1CF5D106}" type="datetimeFigureOut">
              <a:rPr lang="en-US" smtClean="0"/>
              <a:t>10/13/2024</a:t>
            </a:fld>
            <a:endParaRPr lang="en-US"/>
          </a:p>
        </p:txBody>
      </p:sp>
      <p:sp>
        <p:nvSpPr>
          <p:cNvPr id="3" name="Footer Placeholder 2">
            <a:extLst>
              <a:ext uri="{FF2B5EF4-FFF2-40B4-BE49-F238E27FC236}">
                <a16:creationId xmlns:a16="http://schemas.microsoft.com/office/drawing/2014/main" id="{0A207866-D3C6-E807-363A-8EAE0A9D6D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17C54A5-6D2C-54B1-D64B-033F842E16F4}"/>
              </a:ext>
            </a:extLst>
          </p:cNvPr>
          <p:cNvSpPr>
            <a:spLocks noGrp="1"/>
          </p:cNvSpPr>
          <p:nvPr>
            <p:ph type="sldNum" sz="quarter" idx="12"/>
          </p:nvPr>
        </p:nvSpPr>
        <p:spPr/>
        <p:txBody>
          <a:bodyPr/>
          <a:lstStyle/>
          <a:p>
            <a:fld id="{1188D5AE-F251-499A-A6AE-212B7DA7E085}" type="slidenum">
              <a:rPr lang="en-US" smtClean="0"/>
              <a:t>‹#›</a:t>
            </a:fld>
            <a:endParaRPr lang="en-US"/>
          </a:p>
        </p:txBody>
      </p:sp>
    </p:spTree>
    <p:extLst>
      <p:ext uri="{BB962C8B-B14F-4D97-AF65-F5344CB8AC3E}">
        <p14:creationId xmlns:p14="http://schemas.microsoft.com/office/powerpoint/2010/main" val="2381754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2B8CC-434F-AD7F-57FE-469EF4C139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BAF0AC-0D93-C4A3-2BD1-1F3A9B89AB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C3DCBE7-E8D7-309D-0221-E92CF4DE07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1431D1-B39C-F147-8112-A178E89EB1C3}"/>
              </a:ext>
            </a:extLst>
          </p:cNvPr>
          <p:cNvSpPr>
            <a:spLocks noGrp="1"/>
          </p:cNvSpPr>
          <p:nvPr>
            <p:ph type="dt" sz="half" idx="10"/>
          </p:nvPr>
        </p:nvSpPr>
        <p:spPr/>
        <p:txBody>
          <a:bodyPr/>
          <a:lstStyle/>
          <a:p>
            <a:fld id="{604604CD-576C-4114-90EE-B65E1CF5D106}" type="datetimeFigureOut">
              <a:rPr lang="en-US" smtClean="0"/>
              <a:t>10/13/2024</a:t>
            </a:fld>
            <a:endParaRPr lang="en-US"/>
          </a:p>
        </p:txBody>
      </p:sp>
      <p:sp>
        <p:nvSpPr>
          <p:cNvPr id="6" name="Footer Placeholder 5">
            <a:extLst>
              <a:ext uri="{FF2B5EF4-FFF2-40B4-BE49-F238E27FC236}">
                <a16:creationId xmlns:a16="http://schemas.microsoft.com/office/drawing/2014/main" id="{8CFB36C5-8D18-6BEE-4D81-AF50E6C511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4FFD68-B65C-FE37-E91D-59975DEC9066}"/>
              </a:ext>
            </a:extLst>
          </p:cNvPr>
          <p:cNvSpPr>
            <a:spLocks noGrp="1"/>
          </p:cNvSpPr>
          <p:nvPr>
            <p:ph type="sldNum" sz="quarter" idx="12"/>
          </p:nvPr>
        </p:nvSpPr>
        <p:spPr/>
        <p:txBody>
          <a:bodyPr/>
          <a:lstStyle/>
          <a:p>
            <a:fld id="{1188D5AE-F251-499A-A6AE-212B7DA7E085}" type="slidenum">
              <a:rPr lang="en-US" smtClean="0"/>
              <a:t>‹#›</a:t>
            </a:fld>
            <a:endParaRPr lang="en-US"/>
          </a:p>
        </p:txBody>
      </p:sp>
    </p:spTree>
    <p:extLst>
      <p:ext uri="{BB962C8B-B14F-4D97-AF65-F5344CB8AC3E}">
        <p14:creationId xmlns:p14="http://schemas.microsoft.com/office/powerpoint/2010/main" val="188369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4F7FD-C12B-ECC9-93A7-349D59C943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E80C64F-99F2-A91B-E7D2-9E7233DB9F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1C46B9-23E7-7F1A-60B3-31BF9CFA32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C4126E-1C7D-4EA9-DC78-3D0267F1C55C}"/>
              </a:ext>
            </a:extLst>
          </p:cNvPr>
          <p:cNvSpPr>
            <a:spLocks noGrp="1"/>
          </p:cNvSpPr>
          <p:nvPr>
            <p:ph type="dt" sz="half" idx="10"/>
          </p:nvPr>
        </p:nvSpPr>
        <p:spPr/>
        <p:txBody>
          <a:bodyPr/>
          <a:lstStyle/>
          <a:p>
            <a:fld id="{604604CD-576C-4114-90EE-B65E1CF5D106}" type="datetimeFigureOut">
              <a:rPr lang="en-US" smtClean="0"/>
              <a:t>10/13/2024</a:t>
            </a:fld>
            <a:endParaRPr lang="en-US"/>
          </a:p>
        </p:txBody>
      </p:sp>
      <p:sp>
        <p:nvSpPr>
          <p:cNvPr id="6" name="Footer Placeholder 5">
            <a:extLst>
              <a:ext uri="{FF2B5EF4-FFF2-40B4-BE49-F238E27FC236}">
                <a16:creationId xmlns:a16="http://schemas.microsoft.com/office/drawing/2014/main" id="{604B5F24-8DD3-42EF-494F-1B9488914C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1736A2-09B7-96CA-E376-2EB40BA47602}"/>
              </a:ext>
            </a:extLst>
          </p:cNvPr>
          <p:cNvSpPr>
            <a:spLocks noGrp="1"/>
          </p:cNvSpPr>
          <p:nvPr>
            <p:ph type="sldNum" sz="quarter" idx="12"/>
          </p:nvPr>
        </p:nvSpPr>
        <p:spPr/>
        <p:txBody>
          <a:bodyPr/>
          <a:lstStyle/>
          <a:p>
            <a:fld id="{1188D5AE-F251-499A-A6AE-212B7DA7E085}" type="slidenum">
              <a:rPr lang="en-US" smtClean="0"/>
              <a:t>‹#›</a:t>
            </a:fld>
            <a:endParaRPr lang="en-US"/>
          </a:p>
        </p:txBody>
      </p:sp>
    </p:spTree>
    <p:extLst>
      <p:ext uri="{BB962C8B-B14F-4D97-AF65-F5344CB8AC3E}">
        <p14:creationId xmlns:p14="http://schemas.microsoft.com/office/powerpoint/2010/main" val="1107446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14DE65-9430-7102-8575-B765A350E0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A937E8-E50A-A98D-CCD4-60E060873B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A73ABD-5517-CA2B-816F-749AF00140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4604CD-576C-4114-90EE-B65E1CF5D106}" type="datetimeFigureOut">
              <a:rPr lang="en-US" smtClean="0"/>
              <a:t>10/13/2024</a:t>
            </a:fld>
            <a:endParaRPr lang="en-US"/>
          </a:p>
        </p:txBody>
      </p:sp>
      <p:sp>
        <p:nvSpPr>
          <p:cNvPr id="5" name="Footer Placeholder 4">
            <a:extLst>
              <a:ext uri="{FF2B5EF4-FFF2-40B4-BE49-F238E27FC236}">
                <a16:creationId xmlns:a16="http://schemas.microsoft.com/office/drawing/2014/main" id="{6E07233D-5280-FFB5-6A6F-76DC7B9A66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DB97531-BB64-C2EF-5BCB-F3C8FAC186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88D5AE-F251-499A-A6AE-212B7DA7E085}" type="slidenum">
              <a:rPr lang="en-US" smtClean="0"/>
              <a:t>‹#›</a:t>
            </a:fld>
            <a:endParaRPr lang="en-US"/>
          </a:p>
        </p:txBody>
      </p:sp>
    </p:spTree>
    <p:extLst>
      <p:ext uri="{BB962C8B-B14F-4D97-AF65-F5344CB8AC3E}">
        <p14:creationId xmlns:p14="http://schemas.microsoft.com/office/powerpoint/2010/main" val="1731604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D4B16-D7D7-2B6C-80DC-7C9C7F232848}"/>
              </a:ext>
            </a:extLst>
          </p:cNvPr>
          <p:cNvSpPr>
            <a:spLocks noGrp="1"/>
          </p:cNvSpPr>
          <p:nvPr>
            <p:ph type="ctrTitle"/>
          </p:nvPr>
        </p:nvSpPr>
        <p:spPr/>
        <p:txBody>
          <a:bodyPr>
            <a:normAutofit fontScale="90000"/>
          </a:bodyPr>
          <a:lstStyle/>
          <a:p>
            <a:br>
              <a:rPr lang="en-US" sz="6600" b="0" i="0" u="none" strike="noStrike" baseline="0" dirty="0">
                <a:solidFill>
                  <a:srgbClr val="000000"/>
                </a:solidFill>
                <a:latin typeface="Times New Roman" panose="02020603050405020304" pitchFamily="18" charset="0"/>
              </a:rPr>
            </a:br>
            <a:r>
              <a:rPr lang="en-US" sz="4900" b="0" i="0" u="none" strike="noStrike" baseline="0" dirty="0">
                <a:solidFill>
                  <a:srgbClr val="000000"/>
                </a:solidFill>
                <a:latin typeface="Times New Roman" panose="02020603050405020304" pitchFamily="18" charset="0"/>
              </a:rPr>
              <a:t> Proposed revision of     </a:t>
            </a:r>
            <a:br>
              <a:rPr lang="en-US" sz="4900" b="0" i="0" u="none" strike="noStrike" baseline="0" dirty="0">
                <a:solidFill>
                  <a:srgbClr val="000000"/>
                </a:solidFill>
                <a:latin typeface="Times New Roman" panose="02020603050405020304" pitchFamily="18" charset="0"/>
              </a:rPr>
            </a:br>
            <a:r>
              <a:rPr lang="en-US" sz="4900" i="1" dirty="0">
                <a:solidFill>
                  <a:srgbClr val="000000"/>
                </a:solidFill>
                <a:latin typeface="Times New Roman" panose="02020603050405020304" pitchFamily="18" charset="0"/>
              </a:rPr>
              <a:t>Policy 6305 – Satisfactory Academic Progress of Bachelor’s Degrees</a:t>
            </a:r>
            <a:endParaRPr lang="en-US" i="1" dirty="0"/>
          </a:p>
        </p:txBody>
      </p:sp>
    </p:spTree>
    <p:extLst>
      <p:ext uri="{BB962C8B-B14F-4D97-AF65-F5344CB8AC3E}">
        <p14:creationId xmlns:p14="http://schemas.microsoft.com/office/powerpoint/2010/main" val="3462854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51B11E-F584-BB1D-4F5B-B65578CE5C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56CB41-822B-EB87-AC26-1D100C6DDC57}"/>
              </a:ext>
            </a:extLst>
          </p:cNvPr>
          <p:cNvSpPr>
            <a:spLocks noGrp="1"/>
          </p:cNvSpPr>
          <p:nvPr>
            <p:ph type="title"/>
          </p:nvPr>
        </p:nvSpPr>
        <p:spPr>
          <a:xfrm>
            <a:off x="838200" y="128187"/>
            <a:ext cx="10515600" cy="1325563"/>
          </a:xfrm>
        </p:spPr>
        <p:txBody>
          <a:bodyPr/>
          <a:lstStyle/>
          <a:p>
            <a:pPr algn="ctr"/>
            <a:r>
              <a:rPr lang="en-US" dirty="0"/>
              <a:t>Section 2.2 – Academic Eligibility</a:t>
            </a:r>
          </a:p>
        </p:txBody>
      </p:sp>
      <p:sp>
        <p:nvSpPr>
          <p:cNvPr id="3" name="TextBox 2">
            <a:extLst>
              <a:ext uri="{FF2B5EF4-FFF2-40B4-BE49-F238E27FC236}">
                <a16:creationId xmlns:a16="http://schemas.microsoft.com/office/drawing/2014/main" id="{91AF4D4C-F5D2-CEFE-FFFC-D933636D78D4}"/>
              </a:ext>
            </a:extLst>
          </p:cNvPr>
          <p:cNvSpPr txBox="1"/>
          <p:nvPr/>
        </p:nvSpPr>
        <p:spPr>
          <a:xfrm>
            <a:off x="413046" y="1542379"/>
            <a:ext cx="11365907" cy="3046988"/>
          </a:xfrm>
          <a:prstGeom prst="rect">
            <a:avLst/>
          </a:prstGeom>
          <a:noFill/>
        </p:spPr>
        <p:txBody>
          <a:bodyPr wrap="square" rtlCol="0">
            <a:spAutoFit/>
          </a:bodyPr>
          <a:lstStyle/>
          <a:p>
            <a:r>
              <a:rPr lang="en-US" sz="2800" dirty="0"/>
              <a:t>Proposed change:</a:t>
            </a:r>
          </a:p>
          <a:p>
            <a:endParaRPr lang="en-US" sz="2800" dirty="0"/>
          </a:p>
          <a:p>
            <a:r>
              <a:rPr lang="en-US" sz="2800" dirty="0"/>
              <a:t>A student on probation:</a:t>
            </a:r>
          </a:p>
          <a:p>
            <a:r>
              <a:rPr lang="en-US" sz="2800" dirty="0"/>
              <a:t>•	May take no more than 15 credits per major (Spring or Fall) semester;</a:t>
            </a:r>
          </a:p>
          <a:p>
            <a:r>
              <a:rPr lang="en-US" sz="2800" dirty="0"/>
              <a:t>•	May not take more than 12 credits during the summer;</a:t>
            </a:r>
          </a:p>
          <a:p>
            <a:r>
              <a:rPr lang="en-US" sz="2800" dirty="0"/>
              <a:t>•	May not take more than 3 credits during the winter</a:t>
            </a:r>
          </a:p>
          <a:p>
            <a:endParaRPr lang="en-US" sz="2400" dirty="0"/>
          </a:p>
        </p:txBody>
      </p:sp>
    </p:spTree>
    <p:extLst>
      <p:ext uri="{BB962C8B-B14F-4D97-AF65-F5344CB8AC3E}">
        <p14:creationId xmlns:p14="http://schemas.microsoft.com/office/powerpoint/2010/main" val="3088587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929052-267C-BF92-37E7-EFCD4E828E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73C75C-CC46-F73E-7CE7-F94146A34EF4}"/>
              </a:ext>
            </a:extLst>
          </p:cNvPr>
          <p:cNvSpPr>
            <a:spLocks noGrp="1"/>
          </p:cNvSpPr>
          <p:nvPr>
            <p:ph type="title"/>
          </p:nvPr>
        </p:nvSpPr>
        <p:spPr>
          <a:xfrm>
            <a:off x="838200" y="128187"/>
            <a:ext cx="10515600" cy="1325563"/>
          </a:xfrm>
        </p:spPr>
        <p:txBody>
          <a:bodyPr/>
          <a:lstStyle/>
          <a:p>
            <a:pPr algn="ctr"/>
            <a:r>
              <a:rPr lang="en-US" dirty="0"/>
              <a:t>Section 2.3.2 – Credits from Other Institutions</a:t>
            </a:r>
          </a:p>
        </p:txBody>
      </p:sp>
      <p:sp>
        <p:nvSpPr>
          <p:cNvPr id="3" name="TextBox 2">
            <a:extLst>
              <a:ext uri="{FF2B5EF4-FFF2-40B4-BE49-F238E27FC236}">
                <a16:creationId xmlns:a16="http://schemas.microsoft.com/office/drawing/2014/main" id="{99EB461E-8F16-B66F-CEBE-24C9AF482A2A}"/>
              </a:ext>
            </a:extLst>
          </p:cNvPr>
          <p:cNvSpPr txBox="1"/>
          <p:nvPr/>
        </p:nvSpPr>
        <p:spPr>
          <a:xfrm>
            <a:off x="478563" y="1325563"/>
            <a:ext cx="11365907" cy="5632311"/>
          </a:xfrm>
          <a:prstGeom prst="rect">
            <a:avLst/>
          </a:prstGeom>
          <a:noFill/>
        </p:spPr>
        <p:txBody>
          <a:bodyPr wrap="square" rtlCol="0">
            <a:spAutoFit/>
          </a:bodyPr>
          <a:lstStyle/>
          <a:p>
            <a:r>
              <a:rPr lang="en-US" sz="2400" dirty="0"/>
              <a:t>Currently:</a:t>
            </a:r>
          </a:p>
          <a:p>
            <a:r>
              <a:rPr lang="en-US" sz="2400" dirty="0"/>
              <a:t>“A student may not receive credit for course work taken at another college or university during any period in which the student specifically has been suspended by Virginia Tech for academic and disciplinary reasons.”</a:t>
            </a:r>
          </a:p>
          <a:p>
            <a:endParaRPr lang="en-US" sz="2400" dirty="0"/>
          </a:p>
          <a:p>
            <a:r>
              <a:rPr lang="en-US" sz="2400" dirty="0"/>
              <a:t>Virginia Tech is an outlier here as many institutions allow students suspended for academic reasons to take course elsewhere and transfer the credits. We are not aware of any justifications for not allowing this at Virginia Tech.</a:t>
            </a:r>
          </a:p>
          <a:p>
            <a:endParaRPr lang="en-US" sz="2400" dirty="0"/>
          </a:p>
          <a:p>
            <a:r>
              <a:rPr lang="en-US" sz="2400" b="1" dirty="0"/>
              <a:t>Proposed: remove section 2.3.2</a:t>
            </a:r>
          </a:p>
          <a:p>
            <a:endParaRPr lang="en-US" sz="2400" dirty="0"/>
          </a:p>
          <a:p>
            <a:r>
              <a:rPr lang="en-US" sz="2400" dirty="0"/>
              <a:t>P.S. Students suspended for disciplinary reasons should not be allowed to receive credit for course work at other institutions.</a:t>
            </a:r>
          </a:p>
          <a:p>
            <a:endParaRPr lang="en-US" sz="2400" dirty="0"/>
          </a:p>
          <a:p>
            <a:endParaRPr lang="en-US" sz="2400" dirty="0"/>
          </a:p>
        </p:txBody>
      </p:sp>
    </p:spTree>
    <p:extLst>
      <p:ext uri="{BB962C8B-B14F-4D97-AF65-F5344CB8AC3E}">
        <p14:creationId xmlns:p14="http://schemas.microsoft.com/office/powerpoint/2010/main" val="1446472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B1A5BC-B1CE-274F-0437-AE67F0D765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3C8191-B834-2482-12A0-0BEB81502BBA}"/>
              </a:ext>
            </a:extLst>
          </p:cNvPr>
          <p:cNvSpPr>
            <a:spLocks noGrp="1"/>
          </p:cNvSpPr>
          <p:nvPr>
            <p:ph type="title"/>
          </p:nvPr>
        </p:nvSpPr>
        <p:spPr>
          <a:xfrm>
            <a:off x="838200" y="128187"/>
            <a:ext cx="10515600" cy="1325563"/>
          </a:xfrm>
        </p:spPr>
        <p:txBody>
          <a:bodyPr/>
          <a:lstStyle/>
          <a:p>
            <a:pPr algn="ctr"/>
            <a:r>
              <a:rPr lang="en-US" dirty="0"/>
              <a:t>Section 2.3 – Academic Suspensions</a:t>
            </a:r>
          </a:p>
        </p:txBody>
      </p:sp>
      <p:sp>
        <p:nvSpPr>
          <p:cNvPr id="3" name="TextBox 2">
            <a:extLst>
              <a:ext uri="{FF2B5EF4-FFF2-40B4-BE49-F238E27FC236}">
                <a16:creationId xmlns:a16="http://schemas.microsoft.com/office/drawing/2014/main" id="{56993CE3-A980-F7AF-BEB9-D5E9BB6E279B}"/>
              </a:ext>
            </a:extLst>
          </p:cNvPr>
          <p:cNvSpPr txBox="1"/>
          <p:nvPr/>
        </p:nvSpPr>
        <p:spPr>
          <a:xfrm>
            <a:off x="478563" y="1325563"/>
            <a:ext cx="11365907" cy="3416320"/>
          </a:xfrm>
          <a:prstGeom prst="rect">
            <a:avLst/>
          </a:prstGeom>
          <a:noFill/>
        </p:spPr>
        <p:txBody>
          <a:bodyPr wrap="square" rtlCol="0">
            <a:spAutoFit/>
          </a:bodyPr>
          <a:lstStyle/>
          <a:p>
            <a:r>
              <a:rPr lang="en-US" sz="2400" dirty="0"/>
              <a:t>Academic Suspension is currently exclusively based on cumulative GPA.</a:t>
            </a:r>
          </a:p>
          <a:p>
            <a:r>
              <a:rPr lang="en-US" sz="2400" dirty="0"/>
              <a:t>For example, First Suspension is imposed when a student has two consecutive semesters with a cumulative GPA below 2.0.</a:t>
            </a:r>
          </a:p>
          <a:p>
            <a:endParaRPr lang="en-US" sz="2400" dirty="0"/>
          </a:p>
          <a:p>
            <a:r>
              <a:rPr lang="en-US" sz="2400" dirty="0"/>
              <a:t>This misses students who have a slow slide to suspension with multiple successive terms with unsatisfactory academic performances (term GPA below 2.0) while maintaining a cumulative GPA above 2.0.</a:t>
            </a:r>
          </a:p>
          <a:p>
            <a:endParaRPr lang="en-US" sz="2400" dirty="0"/>
          </a:p>
          <a:p>
            <a:r>
              <a:rPr lang="en-US" sz="2400" dirty="0"/>
              <a:t>The next two slides show two examples to illustrate the issue.</a:t>
            </a:r>
          </a:p>
        </p:txBody>
      </p:sp>
    </p:spTree>
    <p:extLst>
      <p:ext uri="{BB962C8B-B14F-4D97-AF65-F5344CB8AC3E}">
        <p14:creationId xmlns:p14="http://schemas.microsoft.com/office/powerpoint/2010/main" val="3183261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B1A5BC-B1CE-274F-0437-AE67F0D765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3C8191-B834-2482-12A0-0BEB81502BBA}"/>
              </a:ext>
            </a:extLst>
          </p:cNvPr>
          <p:cNvSpPr>
            <a:spLocks noGrp="1"/>
          </p:cNvSpPr>
          <p:nvPr>
            <p:ph type="title"/>
          </p:nvPr>
        </p:nvSpPr>
        <p:spPr>
          <a:xfrm>
            <a:off x="838200" y="128187"/>
            <a:ext cx="10515600" cy="1325563"/>
          </a:xfrm>
        </p:spPr>
        <p:txBody>
          <a:bodyPr/>
          <a:lstStyle/>
          <a:p>
            <a:pPr algn="ctr"/>
            <a:r>
              <a:rPr lang="en-US" dirty="0"/>
              <a:t>Student 1</a:t>
            </a:r>
          </a:p>
        </p:txBody>
      </p:sp>
      <p:graphicFrame>
        <p:nvGraphicFramePr>
          <p:cNvPr id="4" name="Table 3">
            <a:extLst>
              <a:ext uri="{FF2B5EF4-FFF2-40B4-BE49-F238E27FC236}">
                <a16:creationId xmlns:a16="http://schemas.microsoft.com/office/drawing/2014/main" id="{5A7A35D9-F3DD-93A4-C24B-EAC7C0E15B99}"/>
              </a:ext>
            </a:extLst>
          </p:cNvPr>
          <p:cNvGraphicFramePr>
            <a:graphicFrameLocks noGrp="1"/>
          </p:cNvGraphicFramePr>
          <p:nvPr>
            <p:extLst>
              <p:ext uri="{D42A27DB-BD31-4B8C-83A1-F6EECF244321}">
                <p14:modId xmlns:p14="http://schemas.microsoft.com/office/powerpoint/2010/main" val="295641758"/>
              </p:ext>
            </p:extLst>
          </p:nvPr>
        </p:nvGraphicFramePr>
        <p:xfrm>
          <a:off x="1093510" y="1520943"/>
          <a:ext cx="10260292" cy="3512968"/>
        </p:xfrm>
        <a:graphic>
          <a:graphicData uri="http://schemas.openxmlformats.org/drawingml/2006/table">
            <a:tbl>
              <a:tblPr firstRow="1" bandRow="1">
                <a:tableStyleId>{5C22544A-7EE6-4342-B048-85BDC9FD1C3A}</a:tableStyleId>
              </a:tblPr>
              <a:tblGrid>
                <a:gridCol w="2565073">
                  <a:extLst>
                    <a:ext uri="{9D8B030D-6E8A-4147-A177-3AD203B41FA5}">
                      <a16:colId xmlns:a16="http://schemas.microsoft.com/office/drawing/2014/main" val="4009128929"/>
                    </a:ext>
                  </a:extLst>
                </a:gridCol>
                <a:gridCol w="2565073">
                  <a:extLst>
                    <a:ext uri="{9D8B030D-6E8A-4147-A177-3AD203B41FA5}">
                      <a16:colId xmlns:a16="http://schemas.microsoft.com/office/drawing/2014/main" val="1713501643"/>
                    </a:ext>
                  </a:extLst>
                </a:gridCol>
                <a:gridCol w="2565073">
                  <a:extLst>
                    <a:ext uri="{9D8B030D-6E8A-4147-A177-3AD203B41FA5}">
                      <a16:colId xmlns:a16="http://schemas.microsoft.com/office/drawing/2014/main" val="3030199784"/>
                    </a:ext>
                  </a:extLst>
                </a:gridCol>
                <a:gridCol w="2565073">
                  <a:extLst>
                    <a:ext uri="{9D8B030D-6E8A-4147-A177-3AD203B41FA5}">
                      <a16:colId xmlns:a16="http://schemas.microsoft.com/office/drawing/2014/main" val="2894588080"/>
                    </a:ext>
                  </a:extLst>
                </a:gridCol>
              </a:tblGrid>
              <a:tr h="439121">
                <a:tc>
                  <a:txBody>
                    <a:bodyPr/>
                    <a:lstStyle/>
                    <a:p>
                      <a:r>
                        <a:rPr lang="en-US" dirty="0"/>
                        <a:t>Term</a:t>
                      </a:r>
                    </a:p>
                  </a:txBody>
                  <a:tcPr/>
                </a:tc>
                <a:tc>
                  <a:txBody>
                    <a:bodyPr/>
                    <a:lstStyle/>
                    <a:p>
                      <a:r>
                        <a:rPr lang="en-US" dirty="0"/>
                        <a:t>Term GPA</a:t>
                      </a:r>
                    </a:p>
                  </a:txBody>
                  <a:tcPr/>
                </a:tc>
                <a:tc>
                  <a:txBody>
                    <a:bodyPr/>
                    <a:lstStyle/>
                    <a:p>
                      <a:r>
                        <a:rPr lang="en-US" dirty="0"/>
                        <a:t>Overall GPA</a:t>
                      </a:r>
                    </a:p>
                  </a:txBody>
                  <a:tcPr/>
                </a:tc>
                <a:tc>
                  <a:txBody>
                    <a:bodyPr/>
                    <a:lstStyle/>
                    <a:p>
                      <a:r>
                        <a:rPr lang="en-US" dirty="0"/>
                        <a:t>Standing</a:t>
                      </a:r>
                    </a:p>
                  </a:txBody>
                  <a:tcPr/>
                </a:tc>
                <a:extLst>
                  <a:ext uri="{0D108BD9-81ED-4DB2-BD59-A6C34878D82A}">
                    <a16:rowId xmlns:a16="http://schemas.microsoft.com/office/drawing/2014/main" val="423161819"/>
                  </a:ext>
                </a:extLst>
              </a:tr>
              <a:tr h="439121">
                <a:tc>
                  <a:txBody>
                    <a:bodyPr/>
                    <a:lstStyle/>
                    <a:p>
                      <a:r>
                        <a:rPr lang="en-US" dirty="0"/>
                        <a:t>Fall 2020</a:t>
                      </a:r>
                    </a:p>
                  </a:txBody>
                  <a:tcPr/>
                </a:tc>
                <a:tc>
                  <a:txBody>
                    <a:bodyPr/>
                    <a:lstStyle/>
                    <a:p>
                      <a:r>
                        <a:rPr lang="en-US" dirty="0"/>
                        <a:t>3.10</a:t>
                      </a:r>
                    </a:p>
                  </a:txBody>
                  <a:tcPr/>
                </a:tc>
                <a:tc>
                  <a:txBody>
                    <a:bodyPr/>
                    <a:lstStyle/>
                    <a:p>
                      <a:r>
                        <a:rPr lang="en-US" dirty="0"/>
                        <a:t>3.10</a:t>
                      </a:r>
                    </a:p>
                  </a:txBody>
                  <a:tcPr/>
                </a:tc>
                <a:tc>
                  <a:txBody>
                    <a:bodyPr/>
                    <a:lstStyle/>
                    <a:p>
                      <a:r>
                        <a:rPr lang="en-US" dirty="0"/>
                        <a:t>Good Standing</a:t>
                      </a:r>
                    </a:p>
                  </a:txBody>
                  <a:tcPr/>
                </a:tc>
                <a:extLst>
                  <a:ext uri="{0D108BD9-81ED-4DB2-BD59-A6C34878D82A}">
                    <a16:rowId xmlns:a16="http://schemas.microsoft.com/office/drawing/2014/main" val="677795544"/>
                  </a:ext>
                </a:extLst>
              </a:tr>
              <a:tr h="439121">
                <a:tc>
                  <a:txBody>
                    <a:bodyPr/>
                    <a:lstStyle/>
                    <a:p>
                      <a:r>
                        <a:rPr lang="en-US" dirty="0"/>
                        <a:t>Spring 2021</a:t>
                      </a:r>
                    </a:p>
                  </a:txBody>
                  <a:tcPr/>
                </a:tc>
                <a:tc>
                  <a:txBody>
                    <a:bodyPr/>
                    <a:lstStyle/>
                    <a:p>
                      <a:r>
                        <a:rPr lang="en-US" dirty="0">
                          <a:solidFill>
                            <a:srgbClr val="FF0000"/>
                          </a:solidFill>
                        </a:rPr>
                        <a:t>0.00</a:t>
                      </a:r>
                    </a:p>
                  </a:txBody>
                  <a:tcPr/>
                </a:tc>
                <a:tc>
                  <a:txBody>
                    <a:bodyPr/>
                    <a:lstStyle/>
                    <a:p>
                      <a:r>
                        <a:rPr lang="en-US" dirty="0"/>
                        <a:t>2.44</a:t>
                      </a:r>
                    </a:p>
                  </a:txBody>
                  <a:tcPr/>
                </a:tc>
                <a:tc>
                  <a:txBody>
                    <a:bodyPr/>
                    <a:lstStyle/>
                    <a:p>
                      <a:r>
                        <a:rPr lang="en-US" dirty="0"/>
                        <a:t>Good Standing</a:t>
                      </a:r>
                    </a:p>
                  </a:txBody>
                  <a:tcPr/>
                </a:tc>
                <a:extLst>
                  <a:ext uri="{0D108BD9-81ED-4DB2-BD59-A6C34878D82A}">
                    <a16:rowId xmlns:a16="http://schemas.microsoft.com/office/drawing/2014/main" val="1614751223"/>
                  </a:ext>
                </a:extLst>
              </a:tr>
              <a:tr h="439121">
                <a:tc>
                  <a:txBody>
                    <a:bodyPr/>
                    <a:lstStyle/>
                    <a:p>
                      <a:r>
                        <a:rPr lang="en-US" dirty="0"/>
                        <a:t>Fall 2021</a:t>
                      </a:r>
                    </a:p>
                  </a:txBody>
                  <a:tcPr/>
                </a:tc>
                <a:tc>
                  <a:txBody>
                    <a:bodyPr/>
                    <a:lstStyle/>
                    <a:p>
                      <a:r>
                        <a:rPr lang="en-US" dirty="0">
                          <a:solidFill>
                            <a:srgbClr val="FF0000"/>
                          </a:solidFill>
                        </a:rPr>
                        <a:t>0.00</a:t>
                      </a:r>
                    </a:p>
                  </a:txBody>
                  <a:tcPr/>
                </a:tc>
                <a:tc>
                  <a:txBody>
                    <a:bodyPr/>
                    <a:lstStyle/>
                    <a:p>
                      <a:r>
                        <a:rPr lang="en-US" dirty="0"/>
                        <a:t>1.60</a:t>
                      </a:r>
                    </a:p>
                  </a:txBody>
                  <a:tcPr/>
                </a:tc>
                <a:tc>
                  <a:txBody>
                    <a:bodyPr/>
                    <a:lstStyle/>
                    <a:p>
                      <a:r>
                        <a:rPr lang="en-US" dirty="0"/>
                        <a:t>1</a:t>
                      </a:r>
                      <a:r>
                        <a:rPr lang="en-US" baseline="30000" dirty="0"/>
                        <a:t>st</a:t>
                      </a:r>
                      <a:r>
                        <a:rPr lang="en-US" dirty="0"/>
                        <a:t> Academic Probation</a:t>
                      </a:r>
                    </a:p>
                  </a:txBody>
                  <a:tcPr/>
                </a:tc>
                <a:extLst>
                  <a:ext uri="{0D108BD9-81ED-4DB2-BD59-A6C34878D82A}">
                    <a16:rowId xmlns:a16="http://schemas.microsoft.com/office/drawing/2014/main" val="59557370"/>
                  </a:ext>
                </a:extLst>
              </a:tr>
              <a:tr h="439121">
                <a:tc>
                  <a:txBody>
                    <a:bodyPr/>
                    <a:lstStyle/>
                    <a:p>
                      <a:r>
                        <a:rPr lang="en-US" dirty="0"/>
                        <a:t>Spring 2022</a:t>
                      </a:r>
                    </a:p>
                  </a:txBody>
                  <a:tcPr/>
                </a:tc>
                <a:tc>
                  <a:txBody>
                    <a:bodyPr/>
                    <a:lstStyle/>
                    <a:p>
                      <a:r>
                        <a:rPr lang="en-US" dirty="0">
                          <a:solidFill>
                            <a:schemeClr val="tx1"/>
                          </a:solidFill>
                        </a:rPr>
                        <a:t>2.79</a:t>
                      </a:r>
                    </a:p>
                  </a:txBody>
                  <a:tcPr/>
                </a:tc>
                <a:tc>
                  <a:txBody>
                    <a:bodyPr/>
                    <a:lstStyle/>
                    <a:p>
                      <a:r>
                        <a:rPr lang="en-US" dirty="0"/>
                        <a:t>1.90</a:t>
                      </a:r>
                    </a:p>
                  </a:txBody>
                  <a:tcPr/>
                </a:tc>
                <a:tc>
                  <a:txBody>
                    <a:bodyPr/>
                    <a:lstStyle/>
                    <a:p>
                      <a:r>
                        <a:rPr lang="en-US" dirty="0"/>
                        <a:t>1</a:t>
                      </a:r>
                      <a:r>
                        <a:rPr lang="en-US" baseline="30000" dirty="0"/>
                        <a:t>st</a:t>
                      </a:r>
                      <a:r>
                        <a:rPr lang="en-US" dirty="0"/>
                        <a:t> Academic Probation</a:t>
                      </a:r>
                    </a:p>
                  </a:txBody>
                  <a:tcPr/>
                </a:tc>
                <a:extLst>
                  <a:ext uri="{0D108BD9-81ED-4DB2-BD59-A6C34878D82A}">
                    <a16:rowId xmlns:a16="http://schemas.microsoft.com/office/drawing/2014/main" val="3255169253"/>
                  </a:ext>
                </a:extLst>
              </a:tr>
              <a:tr h="439121">
                <a:tc>
                  <a:txBody>
                    <a:bodyPr/>
                    <a:lstStyle/>
                    <a:p>
                      <a:r>
                        <a:rPr lang="en-US" dirty="0"/>
                        <a:t>Summer 2022</a:t>
                      </a:r>
                    </a:p>
                  </a:txBody>
                  <a:tcPr/>
                </a:tc>
                <a:tc>
                  <a:txBody>
                    <a:bodyPr/>
                    <a:lstStyle/>
                    <a:p>
                      <a:r>
                        <a:rPr lang="en-US" dirty="0">
                          <a:solidFill>
                            <a:schemeClr val="tx1"/>
                          </a:solidFill>
                        </a:rPr>
                        <a:t>2.42</a:t>
                      </a:r>
                    </a:p>
                  </a:txBody>
                  <a:tcPr/>
                </a:tc>
                <a:tc>
                  <a:txBody>
                    <a:bodyPr/>
                    <a:lstStyle/>
                    <a:p>
                      <a:r>
                        <a:rPr lang="en-US" dirty="0"/>
                        <a:t>2.02</a:t>
                      </a:r>
                    </a:p>
                  </a:txBody>
                  <a:tcPr/>
                </a:tc>
                <a:tc>
                  <a:txBody>
                    <a:bodyPr/>
                    <a:lstStyle/>
                    <a:p>
                      <a:r>
                        <a:rPr lang="en-US" dirty="0"/>
                        <a:t>Good Standing</a:t>
                      </a:r>
                    </a:p>
                  </a:txBody>
                  <a:tcPr/>
                </a:tc>
                <a:extLst>
                  <a:ext uri="{0D108BD9-81ED-4DB2-BD59-A6C34878D82A}">
                    <a16:rowId xmlns:a16="http://schemas.microsoft.com/office/drawing/2014/main" val="2022204210"/>
                  </a:ext>
                </a:extLst>
              </a:tr>
              <a:tr h="439121">
                <a:tc>
                  <a:txBody>
                    <a:bodyPr/>
                    <a:lstStyle/>
                    <a:p>
                      <a:r>
                        <a:rPr lang="en-US" dirty="0"/>
                        <a:t>Fall 2022</a:t>
                      </a:r>
                    </a:p>
                  </a:txBody>
                  <a:tcPr/>
                </a:tc>
                <a:tc>
                  <a:txBody>
                    <a:bodyPr/>
                    <a:lstStyle/>
                    <a:p>
                      <a:r>
                        <a:rPr lang="en-US" dirty="0">
                          <a:solidFill>
                            <a:srgbClr val="FF0000"/>
                          </a:solidFill>
                        </a:rPr>
                        <a:t>1.08</a:t>
                      </a:r>
                    </a:p>
                  </a:txBody>
                  <a:tcPr/>
                </a:tc>
                <a:tc>
                  <a:txBody>
                    <a:bodyPr/>
                    <a:lstStyle/>
                    <a:p>
                      <a:r>
                        <a:rPr lang="en-US" dirty="0"/>
                        <a:t>1.81</a:t>
                      </a:r>
                    </a:p>
                  </a:txBody>
                  <a:tcPr/>
                </a:tc>
                <a:tc>
                  <a:txBody>
                    <a:bodyPr/>
                    <a:lstStyle/>
                    <a:p>
                      <a:r>
                        <a:rPr lang="en-US" dirty="0"/>
                        <a:t>1</a:t>
                      </a:r>
                      <a:r>
                        <a:rPr lang="en-US" baseline="30000" dirty="0"/>
                        <a:t>st</a:t>
                      </a:r>
                      <a:r>
                        <a:rPr lang="en-US" dirty="0"/>
                        <a:t> Academic Probation</a:t>
                      </a:r>
                    </a:p>
                  </a:txBody>
                  <a:tcPr/>
                </a:tc>
                <a:extLst>
                  <a:ext uri="{0D108BD9-81ED-4DB2-BD59-A6C34878D82A}">
                    <a16:rowId xmlns:a16="http://schemas.microsoft.com/office/drawing/2014/main" val="3891723553"/>
                  </a:ext>
                </a:extLst>
              </a:tr>
              <a:tr h="439121">
                <a:tc>
                  <a:txBody>
                    <a:bodyPr/>
                    <a:lstStyle/>
                    <a:p>
                      <a:r>
                        <a:rPr lang="en-US" dirty="0"/>
                        <a:t>Spring 2023</a:t>
                      </a:r>
                    </a:p>
                  </a:txBody>
                  <a:tcPr/>
                </a:tc>
                <a:tc>
                  <a:txBody>
                    <a:bodyPr/>
                    <a:lstStyle/>
                    <a:p>
                      <a:r>
                        <a:rPr lang="en-US" dirty="0">
                          <a:solidFill>
                            <a:srgbClr val="FF0000"/>
                          </a:solidFill>
                        </a:rPr>
                        <a:t>0.00</a:t>
                      </a:r>
                    </a:p>
                  </a:txBody>
                  <a:tcPr/>
                </a:tc>
                <a:tc>
                  <a:txBody>
                    <a:bodyPr/>
                    <a:lstStyle/>
                    <a:p>
                      <a:r>
                        <a:rPr lang="en-US" dirty="0"/>
                        <a:t>1.46</a:t>
                      </a:r>
                    </a:p>
                  </a:txBody>
                  <a:tcPr/>
                </a:tc>
                <a:tc>
                  <a:txBody>
                    <a:bodyPr/>
                    <a:lstStyle/>
                    <a:p>
                      <a:r>
                        <a:rPr lang="en-US" dirty="0"/>
                        <a:t>1</a:t>
                      </a:r>
                      <a:r>
                        <a:rPr lang="en-US" baseline="30000" dirty="0"/>
                        <a:t>st</a:t>
                      </a:r>
                      <a:r>
                        <a:rPr lang="en-US" dirty="0"/>
                        <a:t> Academic Suspension</a:t>
                      </a:r>
                    </a:p>
                  </a:txBody>
                  <a:tcPr/>
                </a:tc>
                <a:extLst>
                  <a:ext uri="{0D108BD9-81ED-4DB2-BD59-A6C34878D82A}">
                    <a16:rowId xmlns:a16="http://schemas.microsoft.com/office/drawing/2014/main" val="1691983213"/>
                  </a:ext>
                </a:extLst>
              </a:tr>
            </a:tbl>
          </a:graphicData>
        </a:graphic>
      </p:graphicFrame>
    </p:spTree>
    <p:extLst>
      <p:ext uri="{BB962C8B-B14F-4D97-AF65-F5344CB8AC3E}">
        <p14:creationId xmlns:p14="http://schemas.microsoft.com/office/powerpoint/2010/main" val="3405392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B1A5BC-B1CE-274F-0437-AE67F0D765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3C8191-B834-2482-12A0-0BEB81502BBA}"/>
              </a:ext>
            </a:extLst>
          </p:cNvPr>
          <p:cNvSpPr>
            <a:spLocks noGrp="1"/>
          </p:cNvSpPr>
          <p:nvPr>
            <p:ph type="title"/>
          </p:nvPr>
        </p:nvSpPr>
        <p:spPr>
          <a:xfrm>
            <a:off x="838200" y="128187"/>
            <a:ext cx="10515600" cy="1325563"/>
          </a:xfrm>
        </p:spPr>
        <p:txBody>
          <a:bodyPr/>
          <a:lstStyle/>
          <a:p>
            <a:pPr algn="ctr"/>
            <a:r>
              <a:rPr lang="en-US" dirty="0"/>
              <a:t>Student 2</a:t>
            </a:r>
          </a:p>
        </p:txBody>
      </p:sp>
      <p:graphicFrame>
        <p:nvGraphicFramePr>
          <p:cNvPr id="4" name="Table 3">
            <a:extLst>
              <a:ext uri="{FF2B5EF4-FFF2-40B4-BE49-F238E27FC236}">
                <a16:creationId xmlns:a16="http://schemas.microsoft.com/office/drawing/2014/main" id="{5A7A35D9-F3DD-93A4-C24B-EAC7C0E15B99}"/>
              </a:ext>
            </a:extLst>
          </p:cNvPr>
          <p:cNvGraphicFramePr>
            <a:graphicFrameLocks noGrp="1"/>
          </p:cNvGraphicFramePr>
          <p:nvPr>
            <p:extLst>
              <p:ext uri="{D42A27DB-BD31-4B8C-83A1-F6EECF244321}">
                <p14:modId xmlns:p14="http://schemas.microsoft.com/office/powerpoint/2010/main" val="1883207388"/>
              </p:ext>
            </p:extLst>
          </p:nvPr>
        </p:nvGraphicFramePr>
        <p:xfrm>
          <a:off x="1093510" y="1520943"/>
          <a:ext cx="10260292" cy="3952089"/>
        </p:xfrm>
        <a:graphic>
          <a:graphicData uri="http://schemas.openxmlformats.org/drawingml/2006/table">
            <a:tbl>
              <a:tblPr firstRow="1" bandRow="1">
                <a:tableStyleId>{5C22544A-7EE6-4342-B048-85BDC9FD1C3A}</a:tableStyleId>
              </a:tblPr>
              <a:tblGrid>
                <a:gridCol w="2565073">
                  <a:extLst>
                    <a:ext uri="{9D8B030D-6E8A-4147-A177-3AD203B41FA5}">
                      <a16:colId xmlns:a16="http://schemas.microsoft.com/office/drawing/2014/main" val="4009128929"/>
                    </a:ext>
                  </a:extLst>
                </a:gridCol>
                <a:gridCol w="2565073">
                  <a:extLst>
                    <a:ext uri="{9D8B030D-6E8A-4147-A177-3AD203B41FA5}">
                      <a16:colId xmlns:a16="http://schemas.microsoft.com/office/drawing/2014/main" val="1713501643"/>
                    </a:ext>
                  </a:extLst>
                </a:gridCol>
                <a:gridCol w="2565073">
                  <a:extLst>
                    <a:ext uri="{9D8B030D-6E8A-4147-A177-3AD203B41FA5}">
                      <a16:colId xmlns:a16="http://schemas.microsoft.com/office/drawing/2014/main" val="3030199784"/>
                    </a:ext>
                  </a:extLst>
                </a:gridCol>
                <a:gridCol w="2565073">
                  <a:extLst>
                    <a:ext uri="{9D8B030D-6E8A-4147-A177-3AD203B41FA5}">
                      <a16:colId xmlns:a16="http://schemas.microsoft.com/office/drawing/2014/main" val="2894588080"/>
                    </a:ext>
                  </a:extLst>
                </a:gridCol>
              </a:tblGrid>
              <a:tr h="439121">
                <a:tc>
                  <a:txBody>
                    <a:bodyPr/>
                    <a:lstStyle/>
                    <a:p>
                      <a:r>
                        <a:rPr lang="en-US" dirty="0"/>
                        <a:t>Term</a:t>
                      </a:r>
                    </a:p>
                  </a:txBody>
                  <a:tcPr/>
                </a:tc>
                <a:tc>
                  <a:txBody>
                    <a:bodyPr/>
                    <a:lstStyle/>
                    <a:p>
                      <a:r>
                        <a:rPr lang="en-US" dirty="0"/>
                        <a:t>Term GPA</a:t>
                      </a:r>
                    </a:p>
                  </a:txBody>
                  <a:tcPr/>
                </a:tc>
                <a:tc>
                  <a:txBody>
                    <a:bodyPr/>
                    <a:lstStyle/>
                    <a:p>
                      <a:r>
                        <a:rPr lang="en-US" dirty="0"/>
                        <a:t>Overall GPA</a:t>
                      </a:r>
                    </a:p>
                  </a:txBody>
                  <a:tcPr/>
                </a:tc>
                <a:tc>
                  <a:txBody>
                    <a:bodyPr/>
                    <a:lstStyle/>
                    <a:p>
                      <a:r>
                        <a:rPr lang="en-US" dirty="0"/>
                        <a:t>Standing</a:t>
                      </a:r>
                    </a:p>
                  </a:txBody>
                  <a:tcPr/>
                </a:tc>
                <a:extLst>
                  <a:ext uri="{0D108BD9-81ED-4DB2-BD59-A6C34878D82A}">
                    <a16:rowId xmlns:a16="http://schemas.microsoft.com/office/drawing/2014/main" val="423161819"/>
                  </a:ext>
                </a:extLst>
              </a:tr>
              <a:tr h="439121">
                <a:tc>
                  <a:txBody>
                    <a:bodyPr/>
                    <a:lstStyle/>
                    <a:p>
                      <a:r>
                        <a:rPr lang="en-US" dirty="0"/>
                        <a:t>Fall 2020</a:t>
                      </a:r>
                    </a:p>
                  </a:txBody>
                  <a:tcPr/>
                </a:tc>
                <a:tc>
                  <a:txBody>
                    <a:bodyPr/>
                    <a:lstStyle/>
                    <a:p>
                      <a:r>
                        <a:rPr lang="en-US" dirty="0"/>
                        <a:t>2.44</a:t>
                      </a:r>
                    </a:p>
                  </a:txBody>
                  <a:tcPr/>
                </a:tc>
                <a:tc>
                  <a:txBody>
                    <a:bodyPr/>
                    <a:lstStyle/>
                    <a:p>
                      <a:r>
                        <a:rPr lang="en-US" dirty="0"/>
                        <a:t>2.44</a:t>
                      </a:r>
                    </a:p>
                  </a:txBody>
                  <a:tcPr/>
                </a:tc>
                <a:tc>
                  <a:txBody>
                    <a:bodyPr/>
                    <a:lstStyle/>
                    <a:p>
                      <a:r>
                        <a:rPr lang="en-US" dirty="0"/>
                        <a:t>Good Standing</a:t>
                      </a:r>
                    </a:p>
                  </a:txBody>
                  <a:tcPr/>
                </a:tc>
                <a:extLst>
                  <a:ext uri="{0D108BD9-81ED-4DB2-BD59-A6C34878D82A}">
                    <a16:rowId xmlns:a16="http://schemas.microsoft.com/office/drawing/2014/main" val="677795544"/>
                  </a:ext>
                </a:extLst>
              </a:tr>
              <a:tr h="439121">
                <a:tc>
                  <a:txBody>
                    <a:bodyPr/>
                    <a:lstStyle/>
                    <a:p>
                      <a:r>
                        <a:rPr lang="en-US" dirty="0"/>
                        <a:t>Spring 2021</a:t>
                      </a:r>
                    </a:p>
                  </a:txBody>
                  <a:tcPr/>
                </a:tc>
                <a:tc>
                  <a:txBody>
                    <a:bodyPr/>
                    <a:lstStyle/>
                    <a:p>
                      <a:r>
                        <a:rPr lang="en-US" dirty="0"/>
                        <a:t>3.58</a:t>
                      </a:r>
                    </a:p>
                  </a:txBody>
                  <a:tcPr/>
                </a:tc>
                <a:tc>
                  <a:txBody>
                    <a:bodyPr/>
                    <a:lstStyle/>
                    <a:p>
                      <a:r>
                        <a:rPr lang="en-US" dirty="0"/>
                        <a:t>3.23</a:t>
                      </a:r>
                    </a:p>
                  </a:txBody>
                  <a:tcPr/>
                </a:tc>
                <a:tc>
                  <a:txBody>
                    <a:bodyPr/>
                    <a:lstStyle/>
                    <a:p>
                      <a:r>
                        <a:rPr lang="en-US" dirty="0"/>
                        <a:t>Good Standing</a:t>
                      </a:r>
                    </a:p>
                  </a:txBody>
                  <a:tcPr/>
                </a:tc>
                <a:extLst>
                  <a:ext uri="{0D108BD9-81ED-4DB2-BD59-A6C34878D82A}">
                    <a16:rowId xmlns:a16="http://schemas.microsoft.com/office/drawing/2014/main" val="1614751223"/>
                  </a:ext>
                </a:extLst>
              </a:tr>
              <a:tr h="439121">
                <a:tc>
                  <a:txBody>
                    <a:bodyPr/>
                    <a:lstStyle/>
                    <a:p>
                      <a:r>
                        <a:rPr lang="en-US" dirty="0"/>
                        <a:t>Fall 2021</a:t>
                      </a:r>
                    </a:p>
                  </a:txBody>
                  <a:tcPr/>
                </a:tc>
                <a:tc>
                  <a:txBody>
                    <a:bodyPr/>
                    <a:lstStyle/>
                    <a:p>
                      <a:r>
                        <a:rPr lang="en-US" dirty="0">
                          <a:solidFill>
                            <a:srgbClr val="FF0000"/>
                          </a:solidFill>
                        </a:rPr>
                        <a:t>1.95</a:t>
                      </a:r>
                    </a:p>
                  </a:txBody>
                  <a:tcPr/>
                </a:tc>
                <a:tc>
                  <a:txBody>
                    <a:bodyPr/>
                    <a:lstStyle/>
                    <a:p>
                      <a:r>
                        <a:rPr lang="en-US" dirty="0"/>
                        <a:t>2.74</a:t>
                      </a:r>
                    </a:p>
                  </a:txBody>
                  <a:tcPr/>
                </a:tc>
                <a:tc>
                  <a:txBody>
                    <a:bodyPr/>
                    <a:lstStyle/>
                    <a:p>
                      <a:r>
                        <a:rPr lang="en-US" dirty="0"/>
                        <a:t>Good Standing</a:t>
                      </a:r>
                    </a:p>
                  </a:txBody>
                  <a:tcPr/>
                </a:tc>
                <a:extLst>
                  <a:ext uri="{0D108BD9-81ED-4DB2-BD59-A6C34878D82A}">
                    <a16:rowId xmlns:a16="http://schemas.microsoft.com/office/drawing/2014/main" val="59557370"/>
                  </a:ext>
                </a:extLst>
              </a:tr>
              <a:tr h="439121">
                <a:tc>
                  <a:txBody>
                    <a:bodyPr/>
                    <a:lstStyle/>
                    <a:p>
                      <a:r>
                        <a:rPr lang="en-US" dirty="0"/>
                        <a:t>Spring 2022</a:t>
                      </a:r>
                    </a:p>
                  </a:txBody>
                  <a:tcPr/>
                </a:tc>
                <a:tc>
                  <a:txBody>
                    <a:bodyPr/>
                    <a:lstStyle/>
                    <a:p>
                      <a:r>
                        <a:rPr lang="en-US" dirty="0">
                          <a:solidFill>
                            <a:schemeClr val="tx1"/>
                          </a:solidFill>
                        </a:rPr>
                        <a:t>Not enrolled</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413335183"/>
                  </a:ext>
                </a:extLst>
              </a:tr>
              <a:tr h="439121">
                <a:tc>
                  <a:txBody>
                    <a:bodyPr/>
                    <a:lstStyle/>
                    <a:p>
                      <a:r>
                        <a:rPr lang="en-US" dirty="0"/>
                        <a:t>Fall 2022</a:t>
                      </a:r>
                    </a:p>
                  </a:txBody>
                  <a:tcPr/>
                </a:tc>
                <a:tc>
                  <a:txBody>
                    <a:bodyPr/>
                    <a:lstStyle/>
                    <a:p>
                      <a:r>
                        <a:rPr lang="en-US" dirty="0">
                          <a:solidFill>
                            <a:srgbClr val="FF0000"/>
                          </a:solidFill>
                        </a:rPr>
                        <a:t>1.33</a:t>
                      </a:r>
                    </a:p>
                  </a:txBody>
                  <a:tcPr/>
                </a:tc>
                <a:tc>
                  <a:txBody>
                    <a:bodyPr/>
                    <a:lstStyle/>
                    <a:p>
                      <a:r>
                        <a:rPr lang="en-US" dirty="0"/>
                        <a:t>2.47</a:t>
                      </a:r>
                    </a:p>
                  </a:txBody>
                  <a:tcPr/>
                </a:tc>
                <a:tc>
                  <a:txBody>
                    <a:bodyPr/>
                    <a:lstStyle/>
                    <a:p>
                      <a:r>
                        <a:rPr lang="en-US" dirty="0"/>
                        <a:t>Good Standing</a:t>
                      </a:r>
                    </a:p>
                  </a:txBody>
                  <a:tcPr/>
                </a:tc>
                <a:extLst>
                  <a:ext uri="{0D108BD9-81ED-4DB2-BD59-A6C34878D82A}">
                    <a16:rowId xmlns:a16="http://schemas.microsoft.com/office/drawing/2014/main" val="3255169253"/>
                  </a:ext>
                </a:extLst>
              </a:tr>
              <a:tr h="439121">
                <a:tc>
                  <a:txBody>
                    <a:bodyPr/>
                    <a:lstStyle/>
                    <a:p>
                      <a:r>
                        <a:rPr lang="en-US" dirty="0"/>
                        <a:t>Spring 2023</a:t>
                      </a:r>
                    </a:p>
                  </a:txBody>
                  <a:tcPr/>
                </a:tc>
                <a:tc>
                  <a:txBody>
                    <a:bodyPr/>
                    <a:lstStyle/>
                    <a:p>
                      <a:r>
                        <a:rPr lang="en-US" dirty="0">
                          <a:solidFill>
                            <a:srgbClr val="FF0000"/>
                          </a:solidFill>
                        </a:rPr>
                        <a:t>1.13</a:t>
                      </a:r>
                    </a:p>
                  </a:txBody>
                  <a:tcPr/>
                </a:tc>
                <a:tc>
                  <a:txBody>
                    <a:bodyPr/>
                    <a:lstStyle/>
                    <a:p>
                      <a:r>
                        <a:rPr lang="en-US" dirty="0"/>
                        <a:t>2.25</a:t>
                      </a:r>
                    </a:p>
                  </a:txBody>
                  <a:tcPr/>
                </a:tc>
                <a:tc>
                  <a:txBody>
                    <a:bodyPr/>
                    <a:lstStyle/>
                    <a:p>
                      <a:r>
                        <a:rPr lang="en-US" dirty="0"/>
                        <a:t>Good Standing</a:t>
                      </a:r>
                    </a:p>
                  </a:txBody>
                  <a:tcPr/>
                </a:tc>
                <a:extLst>
                  <a:ext uri="{0D108BD9-81ED-4DB2-BD59-A6C34878D82A}">
                    <a16:rowId xmlns:a16="http://schemas.microsoft.com/office/drawing/2014/main" val="2022204210"/>
                  </a:ext>
                </a:extLst>
              </a:tr>
              <a:tr h="439121">
                <a:tc>
                  <a:txBody>
                    <a:bodyPr/>
                    <a:lstStyle/>
                    <a:p>
                      <a:r>
                        <a:rPr lang="en-US" dirty="0"/>
                        <a:t>Fall 2023</a:t>
                      </a:r>
                    </a:p>
                  </a:txBody>
                  <a:tcPr/>
                </a:tc>
                <a:tc>
                  <a:txBody>
                    <a:bodyPr/>
                    <a:lstStyle/>
                    <a:p>
                      <a:r>
                        <a:rPr lang="en-US" dirty="0">
                          <a:solidFill>
                            <a:srgbClr val="FF0000"/>
                          </a:solidFill>
                        </a:rPr>
                        <a:t>0.00</a:t>
                      </a:r>
                    </a:p>
                  </a:txBody>
                  <a:tcPr/>
                </a:tc>
                <a:tc>
                  <a:txBody>
                    <a:bodyPr/>
                    <a:lstStyle/>
                    <a:p>
                      <a:r>
                        <a:rPr lang="en-US" dirty="0"/>
                        <a:t>1.77</a:t>
                      </a:r>
                    </a:p>
                  </a:txBody>
                  <a:tcPr/>
                </a:tc>
                <a:tc>
                  <a:txBody>
                    <a:bodyPr/>
                    <a:lstStyle/>
                    <a:p>
                      <a:r>
                        <a:rPr lang="en-US" dirty="0"/>
                        <a:t>1</a:t>
                      </a:r>
                      <a:r>
                        <a:rPr lang="en-US" baseline="30000" dirty="0"/>
                        <a:t>st</a:t>
                      </a:r>
                      <a:r>
                        <a:rPr lang="en-US" dirty="0"/>
                        <a:t> Academic Probation</a:t>
                      </a:r>
                    </a:p>
                  </a:txBody>
                  <a:tcPr/>
                </a:tc>
                <a:extLst>
                  <a:ext uri="{0D108BD9-81ED-4DB2-BD59-A6C34878D82A}">
                    <a16:rowId xmlns:a16="http://schemas.microsoft.com/office/drawing/2014/main" val="3891723553"/>
                  </a:ext>
                </a:extLst>
              </a:tr>
              <a:tr h="439121">
                <a:tc>
                  <a:txBody>
                    <a:bodyPr/>
                    <a:lstStyle/>
                    <a:p>
                      <a:r>
                        <a:rPr lang="en-US" dirty="0"/>
                        <a:t>Spring 2024</a:t>
                      </a:r>
                    </a:p>
                  </a:txBody>
                  <a:tcPr/>
                </a:tc>
                <a:tc>
                  <a:txBody>
                    <a:bodyPr/>
                    <a:lstStyle/>
                    <a:p>
                      <a:r>
                        <a:rPr lang="en-US" dirty="0">
                          <a:solidFill>
                            <a:srgbClr val="FF0000"/>
                          </a:solidFill>
                        </a:rPr>
                        <a:t>0.00</a:t>
                      </a:r>
                    </a:p>
                  </a:txBody>
                  <a:tcPr/>
                </a:tc>
                <a:tc>
                  <a:txBody>
                    <a:bodyPr/>
                    <a:lstStyle/>
                    <a:p>
                      <a:r>
                        <a:rPr lang="en-US" dirty="0"/>
                        <a:t>1.51</a:t>
                      </a:r>
                    </a:p>
                  </a:txBody>
                  <a:tcPr/>
                </a:tc>
                <a:tc>
                  <a:txBody>
                    <a:bodyPr/>
                    <a:lstStyle/>
                    <a:p>
                      <a:r>
                        <a:rPr lang="en-US" dirty="0"/>
                        <a:t>1</a:t>
                      </a:r>
                      <a:r>
                        <a:rPr lang="en-US" baseline="30000" dirty="0"/>
                        <a:t>st</a:t>
                      </a:r>
                      <a:r>
                        <a:rPr lang="en-US" dirty="0"/>
                        <a:t> Academic Suspension</a:t>
                      </a:r>
                    </a:p>
                  </a:txBody>
                  <a:tcPr/>
                </a:tc>
                <a:extLst>
                  <a:ext uri="{0D108BD9-81ED-4DB2-BD59-A6C34878D82A}">
                    <a16:rowId xmlns:a16="http://schemas.microsoft.com/office/drawing/2014/main" val="1691983213"/>
                  </a:ext>
                </a:extLst>
              </a:tr>
            </a:tbl>
          </a:graphicData>
        </a:graphic>
      </p:graphicFrame>
    </p:spTree>
    <p:extLst>
      <p:ext uri="{BB962C8B-B14F-4D97-AF65-F5344CB8AC3E}">
        <p14:creationId xmlns:p14="http://schemas.microsoft.com/office/powerpoint/2010/main" val="483279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9BBDCC-9F25-C968-B51C-CBFBBB3F7B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1818C3-6E35-280C-1B05-E7EA978DF81F}"/>
              </a:ext>
            </a:extLst>
          </p:cNvPr>
          <p:cNvSpPr>
            <a:spLocks noGrp="1"/>
          </p:cNvSpPr>
          <p:nvPr>
            <p:ph type="title"/>
          </p:nvPr>
        </p:nvSpPr>
        <p:spPr>
          <a:xfrm>
            <a:off x="838200" y="128187"/>
            <a:ext cx="10515600" cy="1325563"/>
          </a:xfrm>
        </p:spPr>
        <p:txBody>
          <a:bodyPr/>
          <a:lstStyle/>
          <a:p>
            <a:pPr algn="ctr"/>
            <a:r>
              <a:rPr lang="en-US" dirty="0"/>
              <a:t>Proposed Change to Section 2.3</a:t>
            </a:r>
          </a:p>
        </p:txBody>
      </p:sp>
      <p:sp>
        <p:nvSpPr>
          <p:cNvPr id="6" name="TextBox 5">
            <a:extLst>
              <a:ext uri="{FF2B5EF4-FFF2-40B4-BE49-F238E27FC236}">
                <a16:creationId xmlns:a16="http://schemas.microsoft.com/office/drawing/2014/main" id="{A095586B-2F64-CD92-7802-CFA7EB4CFF4B}"/>
              </a:ext>
            </a:extLst>
          </p:cNvPr>
          <p:cNvSpPr txBox="1"/>
          <p:nvPr/>
        </p:nvSpPr>
        <p:spPr>
          <a:xfrm>
            <a:off x="716280" y="1956395"/>
            <a:ext cx="3686038" cy="461665"/>
          </a:xfrm>
          <a:prstGeom prst="rect">
            <a:avLst/>
          </a:prstGeom>
          <a:noFill/>
        </p:spPr>
        <p:txBody>
          <a:bodyPr wrap="square" rtlCol="0">
            <a:spAutoFit/>
          </a:bodyPr>
          <a:lstStyle/>
          <a:p>
            <a:r>
              <a:rPr lang="en-US" sz="2400" b="1" dirty="0"/>
              <a:t>Proposed new Section 2.3.2</a:t>
            </a:r>
          </a:p>
        </p:txBody>
      </p:sp>
      <p:sp>
        <p:nvSpPr>
          <p:cNvPr id="4" name="TextBox 3">
            <a:extLst>
              <a:ext uri="{FF2B5EF4-FFF2-40B4-BE49-F238E27FC236}">
                <a16:creationId xmlns:a16="http://schemas.microsoft.com/office/drawing/2014/main" id="{FC868D61-4576-C862-95D0-814FDB28ACAB}"/>
              </a:ext>
            </a:extLst>
          </p:cNvPr>
          <p:cNvSpPr txBox="1"/>
          <p:nvPr/>
        </p:nvSpPr>
        <p:spPr>
          <a:xfrm>
            <a:off x="838200" y="2607398"/>
            <a:ext cx="9754354" cy="2769989"/>
          </a:xfrm>
          <a:prstGeom prst="rect">
            <a:avLst/>
          </a:prstGeom>
          <a:noFill/>
        </p:spPr>
        <p:txBody>
          <a:bodyPr wrap="square" rtlCol="0">
            <a:spAutoFit/>
          </a:bodyPr>
          <a:lstStyle/>
          <a:p>
            <a:r>
              <a:rPr lang="en-US" sz="2400" b="1" dirty="0"/>
              <a:t>2.3.2 Suspension Based on Consecutive Fall or Spring Semesters with Unsatisfactory Academic Performances.</a:t>
            </a:r>
          </a:p>
          <a:p>
            <a:endParaRPr lang="en-US" dirty="0"/>
          </a:p>
          <a:p>
            <a:r>
              <a:rPr lang="en-US" dirty="0"/>
              <a:t>Suspension will also be imposed when a student has two consecutive semesters (Fall and Spring) with a term GPA below 2.00. A student who is placed on suspension because of consecutive terms with unsatisfactory academic performance at the end of a Fall or Spring semester will be suspended from continued enrollment through the end of the subsequent Spring or Fall semester. A student must earn a minimum 2.00 term GPA the first semester back. Failure to meet this GPA criterion upon return will result in suspension through the end of the subsequent Fall or Spring semester.</a:t>
            </a:r>
          </a:p>
        </p:txBody>
      </p:sp>
    </p:spTree>
    <p:extLst>
      <p:ext uri="{BB962C8B-B14F-4D97-AF65-F5344CB8AC3E}">
        <p14:creationId xmlns:p14="http://schemas.microsoft.com/office/powerpoint/2010/main" val="1869101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D4B16-D7D7-2B6C-80DC-7C9C7F232848}"/>
              </a:ext>
            </a:extLst>
          </p:cNvPr>
          <p:cNvSpPr>
            <a:spLocks noGrp="1"/>
          </p:cNvSpPr>
          <p:nvPr>
            <p:ph type="ctrTitle"/>
          </p:nvPr>
        </p:nvSpPr>
        <p:spPr>
          <a:xfrm>
            <a:off x="1524000" y="1122362"/>
            <a:ext cx="9144000" cy="2648359"/>
          </a:xfrm>
        </p:spPr>
        <p:txBody>
          <a:bodyPr>
            <a:normAutofit/>
          </a:bodyPr>
          <a:lstStyle/>
          <a:p>
            <a:pPr algn="l"/>
            <a:br>
              <a:rPr lang="en-US" sz="6600" b="0" i="0" u="none" strike="noStrike" baseline="0" dirty="0">
                <a:solidFill>
                  <a:srgbClr val="000000"/>
                </a:solidFill>
                <a:latin typeface="Times New Roman" panose="02020603050405020304" pitchFamily="18" charset="0"/>
              </a:rPr>
            </a:br>
            <a:r>
              <a:rPr lang="en-US" sz="4900" b="0" i="0" u="none" strike="noStrike" baseline="0" dirty="0">
                <a:solidFill>
                  <a:srgbClr val="000000"/>
                </a:solidFill>
                <a:latin typeface="Times New Roman" panose="02020603050405020304" pitchFamily="18" charset="0"/>
              </a:rPr>
              <a:t> </a:t>
            </a:r>
            <a:endParaRPr lang="en-US" sz="4000" i="1" dirty="0"/>
          </a:p>
        </p:txBody>
      </p:sp>
      <p:sp>
        <p:nvSpPr>
          <p:cNvPr id="3" name="TextBox 2">
            <a:extLst>
              <a:ext uri="{FF2B5EF4-FFF2-40B4-BE49-F238E27FC236}">
                <a16:creationId xmlns:a16="http://schemas.microsoft.com/office/drawing/2014/main" id="{C2598DD2-4CFA-650E-D714-33E9EF3337A1}"/>
              </a:ext>
            </a:extLst>
          </p:cNvPr>
          <p:cNvSpPr txBox="1"/>
          <p:nvPr/>
        </p:nvSpPr>
        <p:spPr>
          <a:xfrm>
            <a:off x="226337" y="725864"/>
            <a:ext cx="11796665" cy="5509200"/>
          </a:xfrm>
          <a:prstGeom prst="rect">
            <a:avLst/>
          </a:prstGeom>
          <a:noFill/>
        </p:spPr>
        <p:txBody>
          <a:bodyPr wrap="square" rtlCol="0">
            <a:spAutoFit/>
          </a:bodyPr>
          <a:lstStyle/>
          <a:p>
            <a:r>
              <a:rPr lang="en-US" sz="3200" dirty="0"/>
              <a:t>Initiated by the Commission for Undergraduate Studies and Policies</a:t>
            </a:r>
          </a:p>
          <a:p>
            <a:endParaRPr lang="en-US" sz="3200" dirty="0"/>
          </a:p>
          <a:p>
            <a:r>
              <a:rPr lang="en-US" sz="3200" dirty="0"/>
              <a:t>Prepared by the Academic Policies Committee</a:t>
            </a:r>
          </a:p>
          <a:p>
            <a:endParaRPr lang="en-US" sz="3200" dirty="0"/>
          </a:p>
          <a:p>
            <a:r>
              <a:rPr lang="en-US" sz="3200" dirty="0"/>
              <a:t>Discussed with CUSP, Academic Deans, College Directors of Advising, and the Advising Network</a:t>
            </a:r>
          </a:p>
          <a:p>
            <a:endParaRPr lang="en-US" sz="3200" dirty="0"/>
          </a:p>
          <a:p>
            <a:r>
              <a:rPr lang="en-US" sz="3200" dirty="0"/>
              <a:t>Presented to Faculty Senate Cabinet on September 20, 2024</a:t>
            </a:r>
          </a:p>
          <a:p>
            <a:endParaRPr lang="en-US" sz="3200" dirty="0"/>
          </a:p>
          <a:p>
            <a:r>
              <a:rPr lang="en-US" sz="3200" dirty="0"/>
              <a:t>Incorporated feedback from Dr. Rachel Holloway, Vice Provost for Undergraduate Academic Affairs, and Rick Sparks, University Registrar</a:t>
            </a:r>
          </a:p>
        </p:txBody>
      </p:sp>
    </p:spTree>
    <p:extLst>
      <p:ext uri="{BB962C8B-B14F-4D97-AF65-F5344CB8AC3E}">
        <p14:creationId xmlns:p14="http://schemas.microsoft.com/office/powerpoint/2010/main" val="699185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8A0EC-B7C8-3249-689B-B9A7CE1F6CAC}"/>
              </a:ext>
            </a:extLst>
          </p:cNvPr>
          <p:cNvSpPr>
            <a:spLocks noGrp="1"/>
          </p:cNvSpPr>
          <p:nvPr>
            <p:ph type="title"/>
          </p:nvPr>
        </p:nvSpPr>
        <p:spPr>
          <a:xfrm>
            <a:off x="838200" y="2320673"/>
            <a:ext cx="10515600" cy="1325563"/>
          </a:xfrm>
        </p:spPr>
        <p:txBody>
          <a:bodyPr/>
          <a:lstStyle/>
          <a:p>
            <a:pPr algn="ctr"/>
            <a:r>
              <a:rPr lang="en-US" dirty="0"/>
              <a:t>Goals of the revision</a:t>
            </a:r>
          </a:p>
        </p:txBody>
      </p:sp>
      <p:sp>
        <p:nvSpPr>
          <p:cNvPr id="3" name="Content Placeholder 2">
            <a:extLst>
              <a:ext uri="{FF2B5EF4-FFF2-40B4-BE49-F238E27FC236}">
                <a16:creationId xmlns:a16="http://schemas.microsoft.com/office/drawing/2014/main" id="{F614476E-AB9E-9FE6-1CF1-A7B8CBCF1A98}"/>
              </a:ext>
            </a:extLst>
          </p:cNvPr>
          <p:cNvSpPr>
            <a:spLocks noGrp="1"/>
          </p:cNvSpPr>
          <p:nvPr>
            <p:ph idx="1"/>
          </p:nvPr>
        </p:nvSpPr>
        <p:spPr>
          <a:xfrm>
            <a:off x="838200" y="3755553"/>
            <a:ext cx="10515600" cy="2737322"/>
          </a:xfrm>
        </p:spPr>
        <p:txBody>
          <a:bodyPr/>
          <a:lstStyle/>
          <a:p>
            <a:r>
              <a:rPr lang="en-US" dirty="0"/>
              <a:t>Provide students clear and consistent degree progression standards across departments and colleges;</a:t>
            </a:r>
          </a:p>
          <a:p>
            <a:r>
              <a:rPr lang="en-US" dirty="0"/>
              <a:t>Provide a framework for timely intervention and support for students who may not be progressing toward a degree in a timely manner;</a:t>
            </a:r>
          </a:p>
          <a:p>
            <a:r>
              <a:rPr lang="en-US" dirty="0"/>
              <a:t>Remove unnecessary barriers to degree progression and completion that increase the cost of an undergraduate education</a:t>
            </a:r>
          </a:p>
        </p:txBody>
      </p:sp>
      <p:sp>
        <p:nvSpPr>
          <p:cNvPr id="4" name="TextBox 3">
            <a:extLst>
              <a:ext uri="{FF2B5EF4-FFF2-40B4-BE49-F238E27FC236}">
                <a16:creationId xmlns:a16="http://schemas.microsoft.com/office/drawing/2014/main" id="{AFED9225-5807-DC21-980A-AE8D2A838C62}"/>
              </a:ext>
            </a:extLst>
          </p:cNvPr>
          <p:cNvSpPr txBox="1"/>
          <p:nvPr/>
        </p:nvSpPr>
        <p:spPr>
          <a:xfrm>
            <a:off x="645814" y="534154"/>
            <a:ext cx="11132744" cy="1077218"/>
          </a:xfrm>
          <a:prstGeom prst="rect">
            <a:avLst/>
          </a:prstGeom>
          <a:noFill/>
        </p:spPr>
        <p:txBody>
          <a:bodyPr wrap="square" rtlCol="0">
            <a:spAutoFit/>
          </a:bodyPr>
          <a:lstStyle/>
          <a:p>
            <a:r>
              <a:rPr lang="en-US" sz="3200" b="1" dirty="0"/>
              <a:t>Virginia Tech’s strategic plan identifies timely degree completion as a university goal.</a:t>
            </a:r>
          </a:p>
        </p:txBody>
      </p:sp>
    </p:spTree>
    <p:extLst>
      <p:ext uri="{BB962C8B-B14F-4D97-AF65-F5344CB8AC3E}">
        <p14:creationId xmlns:p14="http://schemas.microsoft.com/office/powerpoint/2010/main" val="3725676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6EF6A8-2218-01F0-C78A-8A97BA098E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3F733E-5889-A424-FA80-837A7683F31E}"/>
              </a:ext>
            </a:extLst>
          </p:cNvPr>
          <p:cNvSpPr>
            <a:spLocks noGrp="1"/>
          </p:cNvSpPr>
          <p:nvPr>
            <p:ph type="ctrTitle"/>
          </p:nvPr>
        </p:nvSpPr>
        <p:spPr/>
        <p:txBody>
          <a:bodyPr>
            <a:normAutofit fontScale="90000"/>
          </a:bodyPr>
          <a:lstStyle/>
          <a:p>
            <a:br>
              <a:rPr lang="en-US" sz="6600" b="0" i="0" u="none" strike="noStrike" baseline="0" dirty="0">
                <a:solidFill>
                  <a:srgbClr val="000000"/>
                </a:solidFill>
                <a:latin typeface="Times New Roman" panose="02020603050405020304" pitchFamily="18" charset="0"/>
              </a:rPr>
            </a:br>
            <a:r>
              <a:rPr lang="en-US" sz="4900" b="0" i="0" u="none" strike="noStrike" baseline="0" dirty="0">
                <a:solidFill>
                  <a:srgbClr val="000000"/>
                </a:solidFill>
                <a:latin typeface="Times New Roman" panose="02020603050405020304" pitchFamily="18" charset="0"/>
              </a:rPr>
              <a:t> Proposed revision of     </a:t>
            </a:r>
            <a:br>
              <a:rPr lang="en-US" sz="4900" b="0" i="0" u="none" strike="noStrike" baseline="0" dirty="0">
                <a:solidFill>
                  <a:srgbClr val="000000"/>
                </a:solidFill>
                <a:latin typeface="Times New Roman" panose="02020603050405020304" pitchFamily="18" charset="0"/>
              </a:rPr>
            </a:br>
            <a:r>
              <a:rPr lang="en-US" sz="4900" i="1" dirty="0">
                <a:solidFill>
                  <a:srgbClr val="000000"/>
                </a:solidFill>
                <a:latin typeface="Times New Roman" panose="02020603050405020304" pitchFamily="18" charset="0"/>
              </a:rPr>
              <a:t>Policy 6305 – Satisfactory Academic Progress </a:t>
            </a:r>
            <a:r>
              <a:rPr lang="en-US" sz="4900" i="1" strike="sngStrike" dirty="0">
                <a:solidFill>
                  <a:srgbClr val="000000"/>
                </a:solidFill>
                <a:latin typeface="Times New Roman" panose="02020603050405020304" pitchFamily="18" charset="0"/>
              </a:rPr>
              <a:t>of Bachelor’s Degrees</a:t>
            </a:r>
            <a:r>
              <a:rPr lang="en-US" sz="4900" i="1" dirty="0">
                <a:solidFill>
                  <a:srgbClr val="000000"/>
                </a:solidFill>
                <a:latin typeface="Times New Roman" panose="02020603050405020304" pitchFamily="18" charset="0"/>
              </a:rPr>
              <a:t> for Associate and Undergraduate Students</a:t>
            </a:r>
            <a:endParaRPr lang="en-US" i="1" strike="sngStrike" dirty="0"/>
          </a:p>
        </p:txBody>
      </p:sp>
    </p:spTree>
    <p:extLst>
      <p:ext uri="{BB962C8B-B14F-4D97-AF65-F5344CB8AC3E}">
        <p14:creationId xmlns:p14="http://schemas.microsoft.com/office/powerpoint/2010/main" val="2411874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6A2DE-4EF7-FF57-78C7-4CACA9EC68A0}"/>
              </a:ext>
            </a:extLst>
          </p:cNvPr>
          <p:cNvSpPr>
            <a:spLocks noGrp="1"/>
          </p:cNvSpPr>
          <p:nvPr>
            <p:ph type="title"/>
          </p:nvPr>
        </p:nvSpPr>
        <p:spPr/>
        <p:txBody>
          <a:bodyPr/>
          <a:lstStyle/>
          <a:p>
            <a:pPr algn="ctr"/>
            <a:r>
              <a:rPr lang="en-US" dirty="0"/>
              <a:t>Section 2.1 – Continued Enrollment</a:t>
            </a:r>
          </a:p>
        </p:txBody>
      </p:sp>
      <p:pic>
        <p:nvPicPr>
          <p:cNvPr id="5" name="Picture 4" descr="A close up of a document&#10;&#10;Description automatically generated">
            <a:extLst>
              <a:ext uri="{FF2B5EF4-FFF2-40B4-BE49-F238E27FC236}">
                <a16:creationId xmlns:a16="http://schemas.microsoft.com/office/drawing/2014/main" id="{09F9068D-6B5E-F4E5-E02D-9014DF841C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2007" y="1592050"/>
            <a:ext cx="9002231" cy="4991225"/>
          </a:xfrm>
          <a:prstGeom prst="rect">
            <a:avLst/>
          </a:prstGeom>
        </p:spPr>
      </p:pic>
    </p:spTree>
    <p:extLst>
      <p:ext uri="{BB962C8B-B14F-4D97-AF65-F5344CB8AC3E}">
        <p14:creationId xmlns:p14="http://schemas.microsoft.com/office/powerpoint/2010/main" val="3956585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5570FD-955C-5565-C014-D399F78B1B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A0E1A4-7421-0341-DE02-FF8E86745FF8}"/>
              </a:ext>
            </a:extLst>
          </p:cNvPr>
          <p:cNvSpPr>
            <a:spLocks noGrp="1"/>
          </p:cNvSpPr>
          <p:nvPr>
            <p:ph type="title"/>
          </p:nvPr>
        </p:nvSpPr>
        <p:spPr/>
        <p:txBody>
          <a:bodyPr/>
          <a:lstStyle/>
          <a:p>
            <a:pPr algn="ctr"/>
            <a:r>
              <a:rPr lang="en-US" dirty="0"/>
              <a:t>Proposed Changes to Section 2.1</a:t>
            </a:r>
          </a:p>
        </p:txBody>
      </p:sp>
      <p:sp>
        <p:nvSpPr>
          <p:cNvPr id="6" name="TextBox 5">
            <a:extLst>
              <a:ext uri="{FF2B5EF4-FFF2-40B4-BE49-F238E27FC236}">
                <a16:creationId xmlns:a16="http://schemas.microsoft.com/office/drawing/2014/main" id="{C5E1A64A-EB8C-29C9-04D9-D0DACE14B348}"/>
              </a:ext>
            </a:extLst>
          </p:cNvPr>
          <p:cNvSpPr txBox="1"/>
          <p:nvPr/>
        </p:nvSpPr>
        <p:spPr>
          <a:xfrm>
            <a:off x="1066800" y="5349711"/>
            <a:ext cx="10028548" cy="1200329"/>
          </a:xfrm>
          <a:prstGeom prst="rect">
            <a:avLst/>
          </a:prstGeom>
          <a:noFill/>
        </p:spPr>
        <p:txBody>
          <a:bodyPr wrap="square" rtlCol="0">
            <a:spAutoFit/>
          </a:bodyPr>
          <a:lstStyle/>
          <a:p>
            <a:r>
              <a:rPr lang="en-US" sz="2400" dirty="0"/>
              <a:t>In case of b or c, students </a:t>
            </a:r>
            <a:r>
              <a:rPr lang="en-US" sz="2400" b="1" dirty="0"/>
              <a:t>will have one semester to get back into compliance.</a:t>
            </a:r>
            <a:r>
              <a:rPr lang="en-US" sz="2400" dirty="0"/>
              <a:t> If they are still in violation after one semester, they will be asked to switch into a different major.</a:t>
            </a:r>
          </a:p>
        </p:txBody>
      </p:sp>
      <p:sp>
        <p:nvSpPr>
          <p:cNvPr id="3" name="TextBox 2">
            <a:extLst>
              <a:ext uri="{FF2B5EF4-FFF2-40B4-BE49-F238E27FC236}">
                <a16:creationId xmlns:a16="http://schemas.microsoft.com/office/drawing/2014/main" id="{723472A4-07B9-B309-98E6-D5A016BC3280}"/>
              </a:ext>
            </a:extLst>
          </p:cNvPr>
          <p:cNvSpPr txBox="1"/>
          <p:nvPr/>
        </p:nvSpPr>
        <p:spPr>
          <a:xfrm>
            <a:off x="1066799" y="1508289"/>
            <a:ext cx="10594157" cy="3416320"/>
          </a:xfrm>
          <a:prstGeom prst="rect">
            <a:avLst/>
          </a:prstGeom>
          <a:noFill/>
        </p:spPr>
        <p:txBody>
          <a:bodyPr wrap="square" rtlCol="0">
            <a:spAutoFit/>
          </a:bodyPr>
          <a:lstStyle/>
          <a:p>
            <a:r>
              <a:rPr lang="en-US" sz="2400" dirty="0"/>
              <a:t>Upon having attempted 72 semester credits (including transfer, advanced placement, advanced standing, and credit by examination) students must:</a:t>
            </a:r>
          </a:p>
          <a:p>
            <a:r>
              <a:rPr lang="en-US" sz="2400" dirty="0"/>
              <a:t>a.	Be enrolled in a degree-granting program, and</a:t>
            </a:r>
          </a:p>
          <a:p>
            <a:r>
              <a:rPr lang="en-US" sz="2400" dirty="0"/>
              <a:t>b.	Be certified at the close of the academic year by their department as   	making satisfactory progress 	toward a degree based upon pre-established 	minimum criteria (from departmental program requirements) that must be 	met for departmental certification, and</a:t>
            </a:r>
          </a:p>
          <a:p>
            <a:r>
              <a:rPr lang="en-US" sz="2400" dirty="0"/>
              <a:t>c.	Have an in-major GPA of 2.00 or above and maintain an in-major GPA of 2.00 	or above until 	graduation.</a:t>
            </a:r>
          </a:p>
        </p:txBody>
      </p:sp>
    </p:spTree>
    <p:extLst>
      <p:ext uri="{BB962C8B-B14F-4D97-AF65-F5344CB8AC3E}">
        <p14:creationId xmlns:p14="http://schemas.microsoft.com/office/powerpoint/2010/main" val="631043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6A2DE-4EF7-FF57-78C7-4CACA9EC68A0}"/>
              </a:ext>
            </a:extLst>
          </p:cNvPr>
          <p:cNvSpPr>
            <a:spLocks noGrp="1"/>
          </p:cNvSpPr>
          <p:nvPr>
            <p:ph type="title"/>
          </p:nvPr>
        </p:nvSpPr>
        <p:spPr>
          <a:xfrm>
            <a:off x="838200" y="128187"/>
            <a:ext cx="10515600" cy="1325563"/>
          </a:xfrm>
        </p:spPr>
        <p:txBody>
          <a:bodyPr/>
          <a:lstStyle/>
          <a:p>
            <a:pPr algn="ctr"/>
            <a:r>
              <a:rPr lang="en-US" dirty="0"/>
              <a:t>Section 2.1.1 – Other Policies</a:t>
            </a:r>
          </a:p>
        </p:txBody>
      </p:sp>
      <p:sp>
        <p:nvSpPr>
          <p:cNvPr id="3" name="TextBox 2">
            <a:extLst>
              <a:ext uri="{FF2B5EF4-FFF2-40B4-BE49-F238E27FC236}">
                <a16:creationId xmlns:a16="http://schemas.microsoft.com/office/drawing/2014/main" id="{BA67E205-AB2E-BE52-70C6-EF0EBC5341F4}"/>
              </a:ext>
            </a:extLst>
          </p:cNvPr>
          <p:cNvSpPr txBox="1"/>
          <p:nvPr/>
        </p:nvSpPr>
        <p:spPr>
          <a:xfrm>
            <a:off x="552704" y="1536174"/>
            <a:ext cx="11365907" cy="2677656"/>
          </a:xfrm>
          <a:prstGeom prst="rect">
            <a:avLst/>
          </a:prstGeom>
          <a:noFill/>
        </p:spPr>
        <p:txBody>
          <a:bodyPr wrap="square" rtlCol="0">
            <a:spAutoFit/>
          </a:bodyPr>
          <a:lstStyle/>
          <a:p>
            <a:r>
              <a:rPr lang="en-US" sz="2400" dirty="0"/>
              <a:t>Section 2.1.1 allows colleges and departments to develop additional continued enrollment policies. However, no guidelines or restrictions are provided. </a:t>
            </a:r>
          </a:p>
          <a:p>
            <a:endParaRPr lang="en-US" sz="2400" dirty="0"/>
          </a:p>
          <a:p>
            <a:r>
              <a:rPr lang="en-US" sz="2400" dirty="0"/>
              <a:t>Our goals:</a:t>
            </a:r>
          </a:p>
          <a:p>
            <a:pPr marL="342900" indent="-342900">
              <a:buFont typeface="Arial" panose="020B0604020202020204" pitchFamily="34" charset="0"/>
              <a:buChar char="•"/>
            </a:pPr>
            <a:r>
              <a:rPr lang="en-US" sz="2400" dirty="0"/>
              <a:t>Departmental Progress to Degree statements </a:t>
            </a:r>
            <a:r>
              <a:rPr lang="en-US" sz="2400" b="1" dirty="0"/>
              <a:t>need to align with university policies</a:t>
            </a:r>
            <a:r>
              <a:rPr lang="en-US" sz="2400" dirty="0"/>
              <a:t>.</a:t>
            </a:r>
          </a:p>
          <a:p>
            <a:pPr marL="342900" indent="-342900">
              <a:buFont typeface="Arial" panose="020B0604020202020204" pitchFamily="34" charset="0"/>
              <a:buChar char="•"/>
            </a:pPr>
            <a:r>
              <a:rPr lang="en-US" sz="2400" dirty="0"/>
              <a:t>Departmental Progress to Degree statements </a:t>
            </a:r>
            <a:r>
              <a:rPr lang="en-US" sz="2400" b="1" dirty="0"/>
              <a:t>need to align with graduation requirements.</a:t>
            </a:r>
          </a:p>
        </p:txBody>
      </p:sp>
    </p:spTree>
    <p:extLst>
      <p:ext uri="{BB962C8B-B14F-4D97-AF65-F5344CB8AC3E}">
        <p14:creationId xmlns:p14="http://schemas.microsoft.com/office/powerpoint/2010/main" val="1077813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E37C4A-FD9B-05D6-D2E3-79D5F52DDC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A44826-75F2-FEA9-5738-D6F1AEC4D637}"/>
              </a:ext>
            </a:extLst>
          </p:cNvPr>
          <p:cNvSpPr>
            <a:spLocks noGrp="1"/>
          </p:cNvSpPr>
          <p:nvPr>
            <p:ph type="title"/>
          </p:nvPr>
        </p:nvSpPr>
        <p:spPr>
          <a:xfrm>
            <a:off x="838200" y="128187"/>
            <a:ext cx="10515600" cy="1325563"/>
          </a:xfrm>
        </p:spPr>
        <p:txBody>
          <a:bodyPr/>
          <a:lstStyle/>
          <a:p>
            <a:pPr algn="ctr"/>
            <a:r>
              <a:rPr lang="en-US" b="1" dirty="0"/>
              <a:t>Proposed Changes to Section 2.1.1</a:t>
            </a:r>
          </a:p>
        </p:txBody>
      </p:sp>
      <p:pic>
        <p:nvPicPr>
          <p:cNvPr id="5" name="Picture 4" descr="A close-up of a document&#10;&#10;Description automatically generated">
            <a:extLst>
              <a:ext uri="{FF2B5EF4-FFF2-40B4-BE49-F238E27FC236}">
                <a16:creationId xmlns:a16="http://schemas.microsoft.com/office/drawing/2014/main" id="{E88467E9-31B8-A181-8A77-678CEAB123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7078" y="1780162"/>
            <a:ext cx="9267787" cy="3910519"/>
          </a:xfrm>
          <a:prstGeom prst="rect">
            <a:avLst/>
          </a:prstGeom>
        </p:spPr>
      </p:pic>
    </p:spTree>
    <p:extLst>
      <p:ext uri="{BB962C8B-B14F-4D97-AF65-F5344CB8AC3E}">
        <p14:creationId xmlns:p14="http://schemas.microsoft.com/office/powerpoint/2010/main" val="2153359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51B11E-F584-BB1D-4F5B-B65578CE5C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56CB41-822B-EB87-AC26-1D100C6DDC57}"/>
              </a:ext>
            </a:extLst>
          </p:cNvPr>
          <p:cNvSpPr>
            <a:spLocks noGrp="1"/>
          </p:cNvSpPr>
          <p:nvPr>
            <p:ph type="title"/>
          </p:nvPr>
        </p:nvSpPr>
        <p:spPr>
          <a:xfrm>
            <a:off x="838200" y="128187"/>
            <a:ext cx="10515600" cy="1325563"/>
          </a:xfrm>
        </p:spPr>
        <p:txBody>
          <a:bodyPr/>
          <a:lstStyle/>
          <a:p>
            <a:pPr algn="ctr"/>
            <a:r>
              <a:rPr lang="en-US" dirty="0"/>
              <a:t>Section 2.2 – Academic Eligibility</a:t>
            </a:r>
          </a:p>
        </p:txBody>
      </p:sp>
      <p:sp>
        <p:nvSpPr>
          <p:cNvPr id="3" name="TextBox 2">
            <a:extLst>
              <a:ext uri="{FF2B5EF4-FFF2-40B4-BE49-F238E27FC236}">
                <a16:creationId xmlns:a16="http://schemas.microsoft.com/office/drawing/2014/main" id="{91AF4D4C-F5D2-CEFE-FFFC-D933636D78D4}"/>
              </a:ext>
            </a:extLst>
          </p:cNvPr>
          <p:cNvSpPr txBox="1"/>
          <p:nvPr/>
        </p:nvSpPr>
        <p:spPr>
          <a:xfrm>
            <a:off x="413046" y="1542379"/>
            <a:ext cx="11365907" cy="3416320"/>
          </a:xfrm>
          <a:prstGeom prst="rect">
            <a:avLst/>
          </a:prstGeom>
          <a:noFill/>
        </p:spPr>
        <p:txBody>
          <a:bodyPr wrap="square" rtlCol="0">
            <a:spAutoFit/>
          </a:bodyPr>
          <a:lstStyle/>
          <a:p>
            <a:r>
              <a:rPr lang="en-US" sz="2400" dirty="0"/>
              <a:t>Students in Good Standing can take 19 credits in Fall and Spring, 18 credits in Summer, and 6 credits in Winter.</a:t>
            </a:r>
          </a:p>
          <a:p>
            <a:endParaRPr lang="en-US" sz="2400" dirty="0"/>
          </a:p>
          <a:p>
            <a:r>
              <a:rPr lang="en-US" sz="2400" dirty="0"/>
              <a:t>Currently: </a:t>
            </a:r>
          </a:p>
          <a:p>
            <a:r>
              <a:rPr lang="en-US" sz="2400" dirty="0"/>
              <a:t>“A student on probation may take no more than 16 credits per semester.”</a:t>
            </a:r>
          </a:p>
          <a:p>
            <a:endParaRPr lang="en-US" sz="2400" dirty="0"/>
          </a:p>
          <a:p>
            <a:r>
              <a:rPr lang="en-US" sz="2400" dirty="0">
                <a:solidFill>
                  <a:srgbClr val="FF0000"/>
                </a:solidFill>
              </a:rPr>
              <a:t>16 credits is more than the average semester load of 15 credits needed to graduate in 8 semesters. The policy does not discuss Summer or Winter term for students on probation.</a:t>
            </a:r>
          </a:p>
          <a:p>
            <a:endParaRPr lang="en-US" sz="2400" dirty="0">
              <a:solidFill>
                <a:srgbClr val="FF0000"/>
              </a:solidFill>
            </a:endParaRPr>
          </a:p>
        </p:txBody>
      </p:sp>
    </p:spTree>
    <p:extLst>
      <p:ext uri="{BB962C8B-B14F-4D97-AF65-F5344CB8AC3E}">
        <p14:creationId xmlns:p14="http://schemas.microsoft.com/office/powerpoint/2010/main" val="3981583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4251</TotalTime>
  <Words>944</Words>
  <Application>Microsoft Office PowerPoint</Application>
  <PresentationFormat>Widescreen</PresentationFormat>
  <Paragraphs>134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  Proposed revision of      Policy 6305 – Satisfactory Academic Progress of Bachelor’s Degrees</vt:lpstr>
      <vt:lpstr>  </vt:lpstr>
      <vt:lpstr>Goals of the revision</vt:lpstr>
      <vt:lpstr>  Proposed revision of      Policy 6305 – Satisfactory Academic Progress of Bachelor’s Degrees for Associate and Undergraduate Students</vt:lpstr>
      <vt:lpstr>Section 2.1 – Continued Enrollment</vt:lpstr>
      <vt:lpstr>Proposed Changes to Section 2.1</vt:lpstr>
      <vt:lpstr>Section 2.1.1 – Other Policies</vt:lpstr>
      <vt:lpstr>Proposed Changes to Section 2.1.1</vt:lpstr>
      <vt:lpstr>Section 2.2 – Academic Eligibility</vt:lpstr>
      <vt:lpstr>Section 2.2 – Academic Eligibility</vt:lpstr>
      <vt:lpstr>Section 2.3.2 – Credits from Other Institutions</vt:lpstr>
      <vt:lpstr>Section 2.3 – Academic Suspensions</vt:lpstr>
      <vt:lpstr>Student 1</vt:lpstr>
      <vt:lpstr>Student 2</vt:lpstr>
      <vt:lpstr>Proposed Change to Section 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of Progress Towards Degree Statements</dc:title>
  <dc:creator>Pleimling, Michel</dc:creator>
  <cp:lastModifiedBy>Pleimling, Michel</cp:lastModifiedBy>
  <cp:revision>24</cp:revision>
  <dcterms:created xsi:type="dcterms:W3CDTF">2023-10-20T18:03:02Z</dcterms:created>
  <dcterms:modified xsi:type="dcterms:W3CDTF">2024-10-13T23:26:34Z</dcterms:modified>
</cp:coreProperties>
</file>