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F22B-C8C1-4055-9993-76182284A9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USFA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24519-9289-4A78-9579-42A17045C8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1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5309A-9206-4081-A198-F01A6D9D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Flexibilities and Relief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1B32-0ABD-46C3-8278-16F7CD693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Capitalized on COVID flexibilities for summer of 2022.</a:t>
            </a:r>
          </a:p>
          <a:p>
            <a:r>
              <a:rPr lang="en-US" dirty="0"/>
              <a:t>All HEERF monies—CARES, CRRSAA, ARP were spent entirely by the end of the 2021-2022 academic year.</a:t>
            </a:r>
          </a:p>
          <a:p>
            <a:r>
              <a:rPr lang="en-US" dirty="0"/>
              <a:t>2022-2023—Had ARP GEERF Funding for In-State Students.</a:t>
            </a:r>
          </a:p>
        </p:txBody>
      </p:sp>
    </p:spTree>
    <p:extLst>
      <p:ext uri="{BB962C8B-B14F-4D97-AF65-F5344CB8AC3E}">
        <p14:creationId xmlns:p14="http://schemas.microsoft.com/office/powerpoint/2010/main" val="339034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2956-AC17-4BDF-8480-463319DB0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Attendance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B2575-35E6-46A6-A908-0677FC1C6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Analyzed the Cost of Attendance for 2022-2023</a:t>
            </a:r>
          </a:p>
          <a:p>
            <a:pPr lvl="1"/>
            <a:r>
              <a:rPr lang="en-US" dirty="0"/>
              <a:t>Changes in COVID;</a:t>
            </a:r>
          </a:p>
          <a:p>
            <a:pPr lvl="1"/>
            <a:r>
              <a:rPr lang="en-US" dirty="0"/>
              <a:t>Housing – both on-and off-campus;</a:t>
            </a:r>
          </a:p>
          <a:p>
            <a:pPr lvl="1"/>
            <a:r>
              <a:rPr lang="en-US" dirty="0"/>
              <a:t>Meals;</a:t>
            </a:r>
          </a:p>
          <a:p>
            <a:pPr lvl="1"/>
            <a:r>
              <a:rPr lang="en-US" dirty="0"/>
              <a:t>Tuition and Fees Increase for 2022-2023</a:t>
            </a:r>
          </a:p>
          <a:p>
            <a:pPr lvl="1"/>
            <a:endParaRPr lang="en-US" dirty="0"/>
          </a:p>
          <a:p>
            <a:r>
              <a:rPr lang="en-US" dirty="0"/>
              <a:t>Resulted in change in In-State On-Campus moving from 28,280 to 32,274; Out-of-State On-Campus from 47,790 to 52,758.</a:t>
            </a:r>
          </a:p>
          <a:p>
            <a:r>
              <a:rPr lang="en-US" dirty="0"/>
              <a:t>This will come into play in a few minutes</a:t>
            </a:r>
          </a:p>
        </p:txBody>
      </p:sp>
    </p:spTree>
    <p:extLst>
      <p:ext uri="{BB962C8B-B14F-4D97-AF65-F5344CB8AC3E}">
        <p14:creationId xmlns:p14="http://schemas.microsoft.com/office/powerpoint/2010/main" val="222422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FD252-4032-48C8-818C-3A9464072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E125868-8257-4025-ACEE-6BB675F587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090033"/>
              </p:ext>
            </p:extLst>
          </p:nvPr>
        </p:nvGraphicFramePr>
        <p:xfrm>
          <a:off x="687897" y="2336800"/>
          <a:ext cx="9607041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921">
                  <a:extLst>
                    <a:ext uri="{9D8B030D-6E8A-4147-A177-3AD203B41FA5}">
                      <a16:colId xmlns:a16="http://schemas.microsoft.com/office/drawing/2014/main" val="1383476834"/>
                    </a:ext>
                  </a:extLst>
                </a:gridCol>
                <a:gridCol w="1922780">
                  <a:extLst>
                    <a:ext uri="{9D8B030D-6E8A-4147-A177-3AD203B41FA5}">
                      <a16:colId xmlns:a16="http://schemas.microsoft.com/office/drawing/2014/main" val="1635914510"/>
                    </a:ext>
                  </a:extLst>
                </a:gridCol>
                <a:gridCol w="1922780">
                  <a:extLst>
                    <a:ext uri="{9D8B030D-6E8A-4147-A177-3AD203B41FA5}">
                      <a16:colId xmlns:a16="http://schemas.microsoft.com/office/drawing/2014/main" val="3915568105"/>
                    </a:ext>
                  </a:extLst>
                </a:gridCol>
                <a:gridCol w="1922780">
                  <a:extLst>
                    <a:ext uri="{9D8B030D-6E8A-4147-A177-3AD203B41FA5}">
                      <a16:colId xmlns:a16="http://schemas.microsoft.com/office/drawing/2014/main" val="785222739"/>
                    </a:ext>
                  </a:extLst>
                </a:gridCol>
                <a:gridCol w="1922780">
                  <a:extLst>
                    <a:ext uri="{9D8B030D-6E8A-4147-A177-3AD203B41FA5}">
                      <a16:colId xmlns:a16="http://schemas.microsoft.com/office/drawing/2014/main" val="3116353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Loan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2021-2022 Amt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2022-2023 Amt To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7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Subsidized Loans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$31,454,566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$31,794,955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7,453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9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Unsubsidized Loans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$34,425,464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$34,924,415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9,653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58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$45,119,098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$52,117,528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1221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447D837-E49D-46A1-8DA8-ED7555562D8B}"/>
              </a:ext>
            </a:extLst>
          </p:cNvPr>
          <p:cNvSpPr txBox="1"/>
          <p:nvPr/>
        </p:nvSpPr>
        <p:spPr>
          <a:xfrm>
            <a:off x="687897" y="4781725"/>
            <a:ext cx="9857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Obviously, the increase to the Cost of Attendance played a role in the increased borrowing; however, we also do not know if the possibility of loan forgiveness impacted borrowing.  </a:t>
            </a:r>
          </a:p>
        </p:txBody>
      </p:sp>
    </p:spTree>
    <p:extLst>
      <p:ext uri="{BB962C8B-B14F-4D97-AF65-F5344CB8AC3E}">
        <p14:creationId xmlns:p14="http://schemas.microsoft.com/office/powerpoint/2010/main" val="316781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C014-AFC9-4B16-8066-D2DD5DEAC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Phone Calls and E-mails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33167-B15A-4719-BA73-1CD6CE9EA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Phone calls—21,971 through March; last year took 30,935; typically will take ~11,000 in April, May and June.</a:t>
            </a:r>
          </a:p>
          <a:p>
            <a:endParaRPr lang="en-US" dirty="0"/>
          </a:p>
          <a:p>
            <a:r>
              <a:rPr lang="en-US" dirty="0"/>
              <a:t>Through April ‘22 had answered 21,968; this year through the end of March we have answered 21,117</a:t>
            </a:r>
          </a:p>
        </p:txBody>
      </p:sp>
    </p:spTree>
    <p:extLst>
      <p:ext uri="{BB962C8B-B14F-4D97-AF65-F5344CB8AC3E}">
        <p14:creationId xmlns:p14="http://schemas.microsoft.com/office/powerpoint/2010/main" val="248398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1DDF0-82AF-4CDB-A79A-2029E65B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FAFSA Simplification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F490-055E-4D0C-B6EB-71B8C914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0470"/>
            <a:ext cx="9613861" cy="4655889"/>
          </a:xfrm>
        </p:spPr>
        <p:txBody>
          <a:bodyPr>
            <a:normAutofit/>
          </a:bodyPr>
          <a:lstStyle/>
          <a:p>
            <a:r>
              <a:rPr lang="en-US" b="1" dirty="0"/>
              <a:t>NEW FEDERAL METHODOLOGY– No more EFC; Welcome Student Aid Index (SAI)</a:t>
            </a:r>
          </a:p>
          <a:p>
            <a:pPr lvl="1"/>
            <a:r>
              <a:rPr lang="en-US" b="1" dirty="0"/>
              <a:t>Number of Students in college no longer counted;</a:t>
            </a:r>
          </a:p>
          <a:p>
            <a:pPr lvl="1"/>
            <a:r>
              <a:rPr lang="en-US" b="1" dirty="0"/>
              <a:t>Housing plans removed from FAFSA;</a:t>
            </a:r>
          </a:p>
          <a:p>
            <a:pPr lvl="1"/>
            <a:r>
              <a:rPr lang="en-US" b="1" dirty="0"/>
              <a:t>Selective Service not a requirement	</a:t>
            </a:r>
          </a:p>
          <a:p>
            <a:pPr lvl="1"/>
            <a:endParaRPr lang="en-US" b="1" dirty="0"/>
          </a:p>
          <a:p>
            <a:r>
              <a:rPr lang="en-US" b="1" dirty="0"/>
              <a:t>ED announced FAFSA will not be ready until DECEMBER!!!!!</a:t>
            </a:r>
          </a:p>
          <a:p>
            <a:endParaRPr lang="en-US" b="1" dirty="0"/>
          </a:p>
          <a:p>
            <a:r>
              <a:rPr lang="en-US" b="1" dirty="0"/>
              <a:t>We are building a strategy and </a:t>
            </a:r>
            <a:r>
              <a:rPr lang="en-US" b="1"/>
              <a:t>are concerned.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768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4E480-8A11-418D-84F3-1757C0B71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FAFSA Simplification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0B864-BF61-4513-9024-290CF716F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Cost of Attendance</a:t>
            </a:r>
          </a:p>
          <a:p>
            <a:pPr lvl="1"/>
            <a:r>
              <a:rPr lang="en-US" b="1" dirty="0"/>
              <a:t>Must include cost of computer purchase</a:t>
            </a:r>
          </a:p>
          <a:p>
            <a:pPr lvl="1"/>
            <a:r>
              <a:rPr lang="en-US" b="1" dirty="0"/>
              <a:t>Must accommodate 21 meals</a:t>
            </a:r>
          </a:p>
          <a:p>
            <a:pPr lvl="1"/>
            <a:r>
              <a:rPr lang="en-US" b="1" dirty="0"/>
              <a:t>Room and Board now called Housing and Meals</a:t>
            </a:r>
          </a:p>
          <a:p>
            <a:r>
              <a:rPr lang="en-US" b="1" dirty="0"/>
              <a:t>Pell Grant determined by ED; no more Pell “Chart”</a:t>
            </a:r>
          </a:p>
          <a:p>
            <a:r>
              <a:rPr lang="en-US" b="1" dirty="0"/>
              <a:t>Appeals</a:t>
            </a:r>
          </a:p>
          <a:p>
            <a:r>
              <a:rPr lang="en-US" b="1" dirty="0"/>
              <a:t>Cost of Attendance must be published wherever T&amp;F published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438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83</TotalTime>
  <Words>326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USFA Update</vt:lpstr>
      <vt:lpstr>COVID Flexibilities and Relief</vt:lpstr>
      <vt:lpstr>Cost of Attendance</vt:lpstr>
      <vt:lpstr>Loans</vt:lpstr>
      <vt:lpstr>Phone Calls and E-mails</vt:lpstr>
      <vt:lpstr>FAFSA Simplification Act</vt:lpstr>
      <vt:lpstr>FAFSA Simplification 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USFA Update</dc:title>
  <dc:creator>Armstrong, Beth</dc:creator>
  <cp:lastModifiedBy>Armstrong, Beth</cp:lastModifiedBy>
  <cp:revision>7</cp:revision>
  <dcterms:created xsi:type="dcterms:W3CDTF">2023-04-10T17:29:03Z</dcterms:created>
  <dcterms:modified xsi:type="dcterms:W3CDTF">2023-04-10T18:52:34Z</dcterms:modified>
</cp:coreProperties>
</file>